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67"/>
  </p:notesMasterIdLst>
  <p:sldIdLst>
    <p:sldId id="256" r:id="rId2"/>
    <p:sldId id="323" r:id="rId3"/>
    <p:sldId id="324" r:id="rId4"/>
    <p:sldId id="327" r:id="rId5"/>
    <p:sldId id="325" r:id="rId6"/>
    <p:sldId id="326" r:id="rId7"/>
    <p:sldId id="347" r:id="rId8"/>
    <p:sldId id="312" r:id="rId9"/>
    <p:sldId id="382" r:id="rId10"/>
    <p:sldId id="355" r:id="rId11"/>
    <p:sldId id="354" r:id="rId12"/>
    <p:sldId id="360" r:id="rId13"/>
    <p:sldId id="361" r:id="rId14"/>
    <p:sldId id="363" r:id="rId15"/>
    <p:sldId id="364" r:id="rId16"/>
    <p:sldId id="365" r:id="rId17"/>
    <p:sldId id="366" r:id="rId18"/>
    <p:sldId id="367" r:id="rId19"/>
    <p:sldId id="368" r:id="rId20"/>
    <p:sldId id="328" r:id="rId21"/>
    <p:sldId id="271" r:id="rId22"/>
    <p:sldId id="309" r:id="rId23"/>
    <p:sldId id="266" r:id="rId24"/>
    <p:sldId id="268" r:id="rId25"/>
    <p:sldId id="269" r:id="rId26"/>
    <p:sldId id="350" r:id="rId27"/>
    <p:sldId id="349" r:id="rId28"/>
    <p:sldId id="348" r:id="rId29"/>
    <p:sldId id="329" r:id="rId30"/>
    <p:sldId id="384" r:id="rId31"/>
    <p:sldId id="385" r:id="rId32"/>
    <p:sldId id="369" r:id="rId33"/>
    <p:sldId id="281" r:id="rId34"/>
    <p:sldId id="282" r:id="rId35"/>
    <p:sldId id="285" r:id="rId36"/>
    <p:sldId id="376" r:id="rId37"/>
    <p:sldId id="377" r:id="rId38"/>
    <p:sldId id="315" r:id="rId39"/>
    <p:sldId id="330" r:id="rId40"/>
    <p:sldId id="314" r:id="rId41"/>
    <p:sldId id="334" r:id="rId42"/>
    <p:sldId id="290" r:id="rId43"/>
    <p:sldId id="379" r:id="rId44"/>
    <p:sldId id="374" r:id="rId45"/>
    <p:sldId id="373" r:id="rId46"/>
    <p:sldId id="295" r:id="rId47"/>
    <p:sldId id="296" r:id="rId48"/>
    <p:sldId id="297" r:id="rId49"/>
    <p:sldId id="304" r:id="rId50"/>
    <p:sldId id="305" r:id="rId51"/>
    <p:sldId id="298" r:id="rId52"/>
    <p:sldId id="306" r:id="rId53"/>
    <p:sldId id="299" r:id="rId54"/>
    <p:sldId id="307" r:id="rId55"/>
    <p:sldId id="383" r:id="rId56"/>
    <p:sldId id="302" r:id="rId57"/>
    <p:sldId id="303" r:id="rId58"/>
    <p:sldId id="340" r:id="rId59"/>
    <p:sldId id="341" r:id="rId60"/>
    <p:sldId id="371" r:id="rId61"/>
    <p:sldId id="332" r:id="rId62"/>
    <p:sldId id="316" r:id="rId63"/>
    <p:sldId id="333" r:id="rId64"/>
    <p:sldId id="337" r:id="rId65"/>
    <p:sldId id="352"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D257"/>
    <a:srgbClr val="FBFF65"/>
    <a:srgbClr val="DEB0A2"/>
    <a:srgbClr val="90286F"/>
    <a:srgbClr val="CD3B9E"/>
    <a:srgbClr val="BE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5455" autoAdjust="0"/>
  </p:normalViewPr>
  <p:slideViewPr>
    <p:cSldViewPr snapToGrid="0" snapToObjects="1">
      <p:cViewPr>
        <p:scale>
          <a:sx n="75" d="100"/>
          <a:sy n="75" d="100"/>
        </p:scale>
        <p:origin x="-552"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6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6"/>
    </mc:Choice>
    <mc:Fallback>
      <c:style val="36"/>
    </mc:Fallback>
  </mc:AlternateContent>
  <c:chart>
    <c:title>
      <c:layout/>
      <c:overlay val="0"/>
    </c:title>
    <c:autoTitleDeleted val="0"/>
    <c:plotArea>
      <c:layout/>
      <c:barChart>
        <c:barDir val="bar"/>
        <c:grouping val="clustered"/>
        <c:varyColors val="0"/>
        <c:ser>
          <c:idx val="0"/>
          <c:order val="0"/>
          <c:tx>
            <c:strRef>
              <c:f>Sheet1!$B$1</c:f>
              <c:strCache>
                <c:ptCount val="1"/>
                <c:pt idx="0">
                  <c:v>APr at 0.7</c:v>
                </c:pt>
              </c:strCache>
            </c:strRef>
          </c:tx>
          <c:invertIfNegative val="0"/>
          <c:cat>
            <c:strRef>
              <c:f>Sheet1!$A$2:$A$5</c:f>
              <c:strCache>
                <c:ptCount val="4"/>
                <c:pt idx="0">
                  <c:v>Detection + f/g prediction + rescoring (O-net)</c:v>
                </c:pt>
                <c:pt idx="1">
                  <c:v>Proposal classification + hypercolumn refinement</c:v>
                </c:pt>
                <c:pt idx="2">
                  <c:v>Proposal classification + top layer refinement</c:v>
                </c:pt>
                <c:pt idx="3">
                  <c:v>Proposal classification</c:v>
                </c:pt>
              </c:strCache>
            </c:strRef>
          </c:cat>
          <c:val>
            <c:numRef>
              <c:f>Sheet1!$B$2:$B$5</c:f>
              <c:numCache>
                <c:formatCode>General</c:formatCode>
                <c:ptCount val="4"/>
                <c:pt idx="0">
                  <c:v>40.4</c:v>
                </c:pt>
                <c:pt idx="1">
                  <c:v>31.6</c:v>
                </c:pt>
                <c:pt idx="2">
                  <c:v>25.8</c:v>
                </c:pt>
                <c:pt idx="3">
                  <c:v>22.9</c:v>
                </c:pt>
              </c:numCache>
            </c:numRef>
          </c:val>
        </c:ser>
        <c:dLbls>
          <c:showLegendKey val="0"/>
          <c:showVal val="0"/>
          <c:showCatName val="0"/>
          <c:showSerName val="0"/>
          <c:showPercent val="0"/>
          <c:showBubbleSize val="0"/>
        </c:dLbls>
        <c:gapWidth val="150"/>
        <c:axId val="1842059224"/>
        <c:axId val="-2136970536"/>
      </c:barChart>
      <c:catAx>
        <c:axId val="1842059224"/>
        <c:scaling>
          <c:orientation val="minMax"/>
        </c:scaling>
        <c:delete val="0"/>
        <c:axPos val="l"/>
        <c:majorTickMark val="out"/>
        <c:minorTickMark val="none"/>
        <c:tickLblPos val="nextTo"/>
        <c:crossAx val="-2136970536"/>
        <c:crosses val="autoZero"/>
        <c:auto val="1"/>
        <c:lblAlgn val="ctr"/>
        <c:lblOffset val="100"/>
        <c:noMultiLvlLbl val="0"/>
      </c:catAx>
      <c:valAx>
        <c:axId val="-2136970536"/>
        <c:scaling>
          <c:orientation val="minMax"/>
        </c:scaling>
        <c:delete val="0"/>
        <c:axPos val="b"/>
        <c:majorGridlines/>
        <c:numFmt formatCode="General" sourceLinked="1"/>
        <c:majorTickMark val="out"/>
        <c:minorTickMark val="none"/>
        <c:tickLblPos val="nextTo"/>
        <c:crossAx val="1842059224"/>
        <c:crosses val="autoZero"/>
        <c:crossBetween val="between"/>
      </c:valAx>
    </c:plotArea>
    <c:legend>
      <c:legendPos val="r"/>
      <c:layout/>
      <c:overlay val="0"/>
    </c:legend>
    <c:plotVisOnly val="1"/>
    <c:dispBlanksAs val="gap"/>
    <c:showDLblsOverMax val="0"/>
  </c:chart>
  <c:spPr>
    <a:ln>
      <a:noFill/>
    </a:ln>
  </c:spPr>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ACCC00-D821-EC49-A95C-54538911C6B1}" type="datetimeFigureOut">
              <a:rPr lang="en-US" smtClean="0"/>
              <a:t>4/15/15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0AAC8B-FD16-9047-9F96-F8D61D897703}" type="slidenum">
              <a:rPr lang="en-US" smtClean="0"/>
              <a:t>‹#›</a:t>
            </a:fld>
            <a:endParaRPr lang="en-US"/>
          </a:p>
        </p:txBody>
      </p:sp>
    </p:spTree>
    <p:extLst>
      <p:ext uri="{BB962C8B-B14F-4D97-AF65-F5344CB8AC3E}">
        <p14:creationId xmlns:p14="http://schemas.microsoft.com/office/powerpoint/2010/main" val="26381629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1</a:t>
            </a:fld>
            <a:endParaRPr lang="en-US"/>
          </a:p>
        </p:txBody>
      </p:sp>
    </p:spTree>
    <p:extLst>
      <p:ext uri="{BB962C8B-B14F-4D97-AF65-F5344CB8AC3E}">
        <p14:creationId xmlns:p14="http://schemas.microsoft.com/office/powerpoint/2010/main" val="3062800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Ross and his collaborators showed that these CNNs</a:t>
            </a:r>
            <a:r>
              <a:rPr lang="en-US" baseline="0" dirty="0" smtClean="0"/>
              <a:t> could also be used for object detection by using CNNs to classify bottom-up object proposals from selective search. Each bounding box candidate was expanded slightly to include context, cropped from the image, resized to a square and fed into the CNN. Features from one of the last layers of the CNN were then used to train an SVM to classify the boxes.</a:t>
            </a:r>
          </a:p>
          <a:p>
            <a:endParaRPr lang="en-US" baseline="0" dirty="0" smtClean="0"/>
          </a:p>
          <a:p>
            <a:r>
              <a:rPr lang="en-US" baseline="0" dirty="0" smtClean="0"/>
              <a:t>R-CNN also showed that it was important to train the CNN for the object detection task, The network was initially </a:t>
            </a:r>
            <a:r>
              <a:rPr lang="en-US" baseline="0" dirty="0" err="1" smtClean="0"/>
              <a:t>pretrained</a:t>
            </a:r>
            <a:r>
              <a:rPr lang="en-US" baseline="0" dirty="0" smtClean="0"/>
              <a:t> on </a:t>
            </a:r>
            <a:r>
              <a:rPr lang="en-US" baseline="0" dirty="0" err="1" smtClean="0"/>
              <a:t>ImageNEt</a:t>
            </a:r>
            <a:r>
              <a:rPr lang="en-US" baseline="0" dirty="0" smtClean="0"/>
              <a:t> classification, and then </a:t>
            </a:r>
            <a:r>
              <a:rPr lang="en-US" baseline="0" dirty="0" err="1" smtClean="0"/>
              <a:t>finetuned</a:t>
            </a:r>
            <a:r>
              <a:rPr lang="en-US" baseline="0" dirty="0" smtClean="0"/>
              <a:t> on the detection dataset. For this </a:t>
            </a:r>
            <a:r>
              <a:rPr lang="en-US" baseline="0" dirty="0" err="1" smtClean="0"/>
              <a:t>finetuning</a:t>
            </a:r>
            <a:r>
              <a:rPr lang="en-US" baseline="0" dirty="0" smtClean="0"/>
              <a:t>, boxes that overlapped by more than 50% with a ground truth instance were regarded as positive and boxes that overlapped by less than 50% as negative.</a:t>
            </a:r>
          </a:p>
          <a:p>
            <a:endParaRPr lang="en-US" baseline="0" dirty="0" smtClean="0"/>
          </a:p>
          <a:p>
            <a:r>
              <a:rPr lang="en-US" baseline="0" dirty="0" smtClean="0"/>
              <a:t>R-CNN was a big jump in state-of-the-art in object detection, and still is state-of-the-art.</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22</a:t>
            </a:fld>
            <a:endParaRPr lang="en-US"/>
          </a:p>
        </p:txBody>
      </p:sp>
    </p:spTree>
    <p:extLst>
      <p:ext uri="{BB962C8B-B14F-4D97-AF65-F5344CB8AC3E}">
        <p14:creationId xmlns:p14="http://schemas.microsoft.com/office/powerpoint/2010/main" val="1847498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SDS pipeline is similar to the</a:t>
            </a:r>
            <a:r>
              <a:rPr lang="en-US" baseline="0" dirty="0" smtClean="0"/>
              <a:t> R-CNN pipeline</a:t>
            </a:r>
            <a:r>
              <a:rPr lang="en-US" dirty="0" smtClean="0"/>
              <a:t>. Because we are interested in producing segmentations and not bounding boxes, we </a:t>
            </a:r>
            <a:r>
              <a:rPr lang="en-US" baseline="0" dirty="0" smtClean="0"/>
              <a:t>use MCG to propose candidate segments. MCG works by building a bottom-up segmentation hierarchy, </a:t>
            </a:r>
            <a:r>
              <a:rPr lang="en-US" baseline="0" dirty="0" err="1" smtClean="0"/>
              <a:t>combinatorially</a:t>
            </a:r>
            <a:r>
              <a:rPr lang="en-US" baseline="0" dirty="0" smtClean="0"/>
              <a:t> merging pairs or triplets of regions from the hierarchy to form candidates, and ranking them using simple geometrical properties. These are some example candidates you get.</a:t>
            </a:r>
          </a:p>
          <a:p>
            <a:endParaRPr lang="en-US" baseline="0" dirty="0" smtClean="0"/>
          </a:p>
          <a:p>
            <a:r>
              <a:rPr lang="en-US" baseline="0" dirty="0" smtClean="0"/>
              <a:t>Our approach is not specific to MCG and can work with any initial segment candidates.</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23</a:t>
            </a:fld>
            <a:endParaRPr lang="en-US"/>
          </a:p>
        </p:txBody>
      </p:sp>
    </p:spTree>
    <p:extLst>
      <p:ext uri="{BB962C8B-B14F-4D97-AF65-F5344CB8AC3E}">
        <p14:creationId xmlns:p14="http://schemas.microsoft.com/office/powerpoint/2010/main" val="1030542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then classify</a:t>
            </a:r>
            <a:r>
              <a:rPr lang="en-US" baseline="0" dirty="0" smtClean="0"/>
              <a:t> each candidate. As in R-CNN, we take the bounding box of the candidate and  expand It a little to capture context. We then crop the box out of the image and feed it into a CNN (which I am calling here the “Box CNN”) and take features from one of the top layers to get one set of features. However, this set of features is completely unaware of what the segmentation actually was.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compute another set of features by setting the region background to the image mean and passing it into a second CNN (which I will call the “Region CNN”). The two sets of features are concatenated together to form the feature vector of the region.</a:t>
            </a:r>
          </a:p>
        </p:txBody>
      </p:sp>
      <p:sp>
        <p:nvSpPr>
          <p:cNvPr id="4" name="Slide Number Placeholder 3"/>
          <p:cNvSpPr>
            <a:spLocks noGrp="1"/>
          </p:cNvSpPr>
          <p:nvPr>
            <p:ph type="sldNum" sz="quarter" idx="10"/>
          </p:nvPr>
        </p:nvSpPr>
        <p:spPr/>
        <p:txBody>
          <a:bodyPr/>
          <a:lstStyle/>
          <a:p>
            <a:fld id="{840AAC8B-FD16-9047-9F96-F8D61D897703}" type="slidenum">
              <a:rPr lang="en-US" smtClean="0"/>
              <a:t>24</a:t>
            </a:fld>
            <a:endParaRPr lang="en-US"/>
          </a:p>
        </p:txBody>
      </p:sp>
    </p:spTree>
    <p:extLst>
      <p:ext uri="{BB962C8B-B14F-4D97-AF65-F5344CB8AC3E}">
        <p14:creationId xmlns:p14="http://schemas.microsoft.com/office/powerpoint/2010/main" val="3166162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train an SVM to classify the</a:t>
            </a:r>
            <a:r>
              <a:rPr lang="en-US" baseline="0" dirty="0" smtClean="0"/>
              <a:t> region candidate using this concatenated feature vector. We get a separate score for each category. I’m showing here the top 3 highest scoring candidates (after </a:t>
            </a:r>
            <a:r>
              <a:rPr lang="en-US" baseline="0" dirty="0" err="1" smtClean="0"/>
              <a:t>nms</a:t>
            </a:r>
            <a:r>
              <a:rPr lang="en-US" baseline="0" dirty="0" smtClean="0"/>
              <a:t>) for the person category in this image.</a:t>
            </a:r>
          </a:p>
        </p:txBody>
      </p:sp>
      <p:sp>
        <p:nvSpPr>
          <p:cNvPr id="4" name="Slide Number Placeholder 3"/>
          <p:cNvSpPr>
            <a:spLocks noGrp="1"/>
          </p:cNvSpPr>
          <p:nvPr>
            <p:ph type="sldNum" sz="quarter" idx="10"/>
          </p:nvPr>
        </p:nvSpPr>
        <p:spPr/>
        <p:txBody>
          <a:bodyPr/>
          <a:lstStyle/>
          <a:p>
            <a:fld id="{840AAC8B-FD16-9047-9F96-F8D61D897703}" type="slidenum">
              <a:rPr lang="en-US" smtClean="0"/>
              <a:t>25</a:t>
            </a:fld>
            <a:endParaRPr lang="en-US"/>
          </a:p>
        </p:txBody>
      </p:sp>
    </p:spTree>
    <p:extLst>
      <p:ext uri="{BB962C8B-B14F-4D97-AF65-F5344CB8AC3E}">
        <p14:creationId xmlns:p14="http://schemas.microsoft.com/office/powerpoint/2010/main" val="1342556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28</a:t>
            </a:fld>
            <a:endParaRPr lang="en-US"/>
          </a:p>
        </p:txBody>
      </p:sp>
    </p:spTree>
    <p:extLst>
      <p:ext uri="{BB962C8B-B14F-4D97-AF65-F5344CB8AC3E}">
        <p14:creationId xmlns:p14="http://schemas.microsoft.com/office/powerpoint/2010/main" val="786368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now see how this pipeline fares. We run all our experiments</a:t>
            </a:r>
            <a:r>
              <a:rPr lang="en-US" baseline="0" dirty="0" smtClean="0"/>
              <a:t> on the PASCAL VOC 2012 set, using the train set for training and the </a:t>
            </a:r>
            <a:r>
              <a:rPr lang="en-US" baseline="0" dirty="0" err="1" smtClean="0"/>
              <a:t>val</a:t>
            </a:r>
            <a:r>
              <a:rPr lang="en-US" baseline="0" dirty="0" smtClean="0"/>
              <a:t> set for testing. We use segmentation annotations we collected and made public as part of a previous paper. The segmentation annotation dataset is called SBD.</a:t>
            </a:r>
          </a:p>
          <a:p>
            <a:endParaRPr lang="en-US" baseline="0" dirty="0" smtClean="0"/>
          </a:p>
          <a:p>
            <a:r>
              <a:rPr lang="en-US" baseline="0" dirty="0" smtClean="0"/>
              <a:t>Our metric for evaluation is a twist on the standard object detection metric. The algorithm outputs a set of ranked detections each of which also have an associated segmentation. Each such detected segment is then compared to ground truth instance segmentations using region overlap. Note that this is region overlap and not box overlap. If the best matching ground truth instance overlaps the candidate by more than a threshold, then the candidate is marked as a true positive, and the corresponding ground truth instance is marked as covered and removed from the ground truth pool to penalize duplicates. Otherwise the detection is a false positive.</a:t>
            </a:r>
          </a:p>
          <a:p>
            <a:r>
              <a:rPr lang="en-US" baseline="0" dirty="0" smtClean="0"/>
              <a:t>Once all the detections have been marked as true or false, a precision recall curve is computed and the area under the curve is our metric, called </a:t>
            </a:r>
            <a:r>
              <a:rPr lang="en-US" baseline="0" dirty="0" err="1" smtClean="0"/>
              <a:t>APr</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29</a:t>
            </a:fld>
            <a:endParaRPr lang="en-US"/>
          </a:p>
        </p:txBody>
      </p:sp>
    </p:spTree>
    <p:extLst>
      <p:ext uri="{BB962C8B-B14F-4D97-AF65-F5344CB8AC3E}">
        <p14:creationId xmlns:p14="http://schemas.microsoft.com/office/powerpoint/2010/main" val="3682708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a:t>
            </a:r>
            <a:r>
              <a:rPr lang="en-US" dirty="0" err="1" smtClean="0"/>
              <a:t>suboptimality</a:t>
            </a:r>
            <a:r>
              <a:rPr lang="en-US" dirty="0" smtClean="0"/>
              <a:t> in this pipeline is that we are relying quite heavily on the bottom-up</a:t>
            </a:r>
            <a:r>
              <a:rPr lang="en-US" baseline="0" dirty="0" smtClean="0"/>
              <a:t> segmentation process to produce good proposals. But these bottom-up processes can make some mistakes and we have no way of recovering from that. For instance, in the car here, the shadow on the road is dark and so gets grouped along with the car. This is especially </a:t>
            </a:r>
            <a:r>
              <a:rPr lang="en-US" baseline="0" dirty="0" err="1" smtClean="0"/>
              <a:t>embarassing</a:t>
            </a:r>
            <a:r>
              <a:rPr lang="en-US" baseline="0" dirty="0" smtClean="0"/>
              <a:t> in this case because this car has a very prototypical shape, and so we should be able to use our knowledge of car shapes to correct this </a:t>
            </a:r>
            <a:r>
              <a:rPr lang="en-US" baseline="0" dirty="0" err="1" smtClean="0"/>
              <a:t>missegmentation.All</a:t>
            </a:r>
            <a:r>
              <a:rPr lang="en-US" baseline="0" dirty="0" smtClean="0"/>
              <a:t> this points towards using a top-down prediction of figure-ground to refine the segmentation. </a:t>
            </a:r>
          </a:p>
          <a:p>
            <a:endParaRPr lang="en-US" baseline="0" dirty="0" smtClean="0"/>
          </a:p>
          <a:p>
            <a:r>
              <a:rPr lang="en-US" baseline="0" dirty="0" smtClean="0"/>
              <a:t>The pipeline of first classifying bottom-up segmentation proposals and then classifying them  and then refining them is a bit expensive, partly because of having to deal with two large convolutional networks, and two large feature vectors. If our top down figure ground prediction works well, then it raises an intriguing possibility: can we do bounding box detection, and simply make a top-down </a:t>
            </a:r>
            <a:r>
              <a:rPr lang="en-US" baseline="0" dirty="0" err="1" smtClean="0"/>
              <a:t>fg</a:t>
            </a:r>
            <a:r>
              <a:rPr lang="en-US" baseline="0" dirty="0" smtClean="0"/>
              <a:t> prediction for each detection? This will allow us to leverage the large body of work going on in doing bounding box detection, besides making the entire pipeline quite a bit simpler.</a:t>
            </a:r>
          </a:p>
        </p:txBody>
      </p:sp>
      <p:sp>
        <p:nvSpPr>
          <p:cNvPr id="4" name="Slide Number Placeholder 3"/>
          <p:cNvSpPr>
            <a:spLocks noGrp="1"/>
          </p:cNvSpPr>
          <p:nvPr>
            <p:ph type="sldNum" sz="quarter" idx="10"/>
          </p:nvPr>
        </p:nvSpPr>
        <p:spPr/>
        <p:txBody>
          <a:bodyPr/>
          <a:lstStyle/>
          <a:p>
            <a:fld id="{840AAC8B-FD16-9047-9F96-F8D61D897703}" type="slidenum">
              <a:rPr lang="en-US" smtClean="0"/>
              <a:t>33</a:t>
            </a:fld>
            <a:endParaRPr lang="en-US"/>
          </a:p>
        </p:txBody>
      </p:sp>
    </p:spTree>
    <p:extLst>
      <p:ext uri="{BB962C8B-B14F-4D97-AF65-F5344CB8AC3E}">
        <p14:creationId xmlns:p14="http://schemas.microsoft.com/office/powerpoint/2010/main" val="2538880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approached the problem</a:t>
            </a:r>
            <a:r>
              <a:rPr lang="en-US" baseline="0" dirty="0" smtClean="0"/>
              <a:t> of top down figure ground prediction as one of pixel classification: for every pixel p in the window, we want to ask if the pixel is in the object or in the background. To make this figure-ground prediction, we wanted to use features from the CNNs that we had already trained. </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34</a:t>
            </a:fld>
            <a:endParaRPr lang="en-US"/>
          </a:p>
        </p:txBody>
      </p:sp>
    </p:spTree>
    <p:extLst>
      <p:ext uri="{BB962C8B-B14F-4D97-AF65-F5344CB8AC3E}">
        <p14:creationId xmlns:p14="http://schemas.microsoft.com/office/powerpoint/2010/main" val="306850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 of course was which layer? Unlike the case of classification, the answer is not straightforward. To see this, here</a:t>
            </a:r>
            <a:r>
              <a:rPr lang="en-US" baseline="0" dirty="0" smtClean="0"/>
              <a:t> are the highest scoring patches for two units in the second layer of the network and for two units in the fifth layer of the network. As you can see, the units in layer 5 are highly class selective as you can see: the one seems to be mostly firing on bicycle wheels while the other seems to fire on dog faces. However, the unit is highly invariant to where exactly the dog face occurs : to the left, to the right, zoomed in, or to the orientation of the wheel. Using these kinds of units to predict segmentation is hard because while they will get the category label right, they can’t localize very well where the object is and how it is oriented.</a:t>
            </a:r>
          </a:p>
          <a:p>
            <a:endParaRPr lang="en-US" baseline="0" dirty="0" smtClean="0"/>
          </a:p>
          <a:p>
            <a:r>
              <a:rPr lang="en-US" baseline="0" dirty="0" smtClean="0"/>
              <a:t>On the other hand the units in layer 2 seem to be selective for highly localized, relatively low level features: a dark disc in one case and a vertical texture in another. It precisely localizes these things as you can see for the disc, but the features are hardly semantic. Units in this layer will precisely tell you where the feature they found is, but it is hard to say if the feature they found is part of a horse or a person or background.</a:t>
            </a:r>
            <a:endParaRPr lang="en-US" dirty="0" smtClean="0"/>
          </a:p>
          <a:p>
            <a:endParaRPr lang="en-US" baseline="0" dirty="0" smtClean="0"/>
          </a:p>
          <a:p>
            <a:r>
              <a:rPr lang="en-US" baseline="0" dirty="0" smtClean="0"/>
              <a:t>Our solution to this conundrum is to simply to use all layers. (In practice we sample 3 layers roughly </a:t>
            </a:r>
            <a:r>
              <a:rPr lang="en-US" baseline="0" dirty="0" err="1" smtClean="0"/>
              <a:t>equallys</a:t>
            </a:r>
            <a:r>
              <a:rPr lang="en-US" baseline="0" dirty="0" smtClean="0"/>
              <a:t> paced in the network). For instance, if we see that both the disc-detecting unit 2 neuron and the bicycle wheel detecting unit 5 neuron has fired, then we know both that we have found a bicycle wheel and where precisely the wheel is.</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35</a:t>
            </a:fld>
            <a:endParaRPr lang="en-US"/>
          </a:p>
        </p:txBody>
      </p:sp>
    </p:spTree>
    <p:extLst>
      <p:ext uri="{BB962C8B-B14F-4D97-AF65-F5344CB8AC3E}">
        <p14:creationId xmlns:p14="http://schemas.microsoft.com/office/powerpoint/2010/main" val="3685964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some intuition, consider</a:t>
            </a:r>
            <a:r>
              <a:rPr lang="en-US" baseline="0" dirty="0" smtClean="0"/>
              <a:t> the analogy with image pyramids. Pyramids are ubiquitous in computer vision because they allow coarse-to-fine processing. If for instance you wanted to compute optical flow, then you would compute a Gaussian pyramid </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38</a:t>
            </a:fld>
            <a:endParaRPr lang="en-US"/>
          </a:p>
        </p:txBody>
      </p:sp>
    </p:spTree>
    <p:extLst>
      <p:ext uri="{BB962C8B-B14F-4D97-AF65-F5344CB8AC3E}">
        <p14:creationId xmlns:p14="http://schemas.microsoft.com/office/powerpoint/2010/main" val="368123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computer vision, we typically talk of giving computers the ability to understand images. But what does understanding an image really mean? We as humans actually understand a whole lot from images. Given an image like this, we can very easily figure out, say, the color of the shirt the person on the left is wearing, his head-dress, his expression, the fact that he is smiling, the fact that he is sitting on a horse, with a saddle in front of a house with what looks like a red door beside another person on a horse, probably a woman, looking to the side on another horse that is sort of oriented at like 45 degrees…and so on. </a:t>
            </a:r>
          </a:p>
        </p:txBody>
      </p:sp>
      <p:sp>
        <p:nvSpPr>
          <p:cNvPr id="4" name="Slide Number Placeholder 3"/>
          <p:cNvSpPr>
            <a:spLocks noGrp="1"/>
          </p:cNvSpPr>
          <p:nvPr>
            <p:ph type="sldNum" sz="quarter" idx="10"/>
          </p:nvPr>
        </p:nvSpPr>
        <p:spPr/>
        <p:txBody>
          <a:bodyPr/>
          <a:lstStyle/>
          <a:p>
            <a:fld id="{840AAC8B-FD16-9047-9F96-F8D61D897703}" type="slidenum">
              <a:rPr lang="en-US" smtClean="0"/>
              <a:t>2</a:t>
            </a:fld>
            <a:endParaRPr lang="en-US"/>
          </a:p>
        </p:txBody>
      </p:sp>
    </p:spTree>
    <p:extLst>
      <p:ext uri="{BB962C8B-B14F-4D97-AF65-F5344CB8AC3E}">
        <p14:creationId xmlns:p14="http://schemas.microsoft.com/office/powerpoint/2010/main" val="2823677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some intuition, consider</a:t>
            </a:r>
            <a:r>
              <a:rPr lang="en-US" baseline="0" dirty="0" smtClean="0"/>
              <a:t> the analogy with image pyramids. Pyramids are ubiquitous in computer vision because they allow coarse-to-fine processing. If for instance you wanted to compute optical flow, then you would compute a Gaussian pyramid </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39</a:t>
            </a:fld>
            <a:endParaRPr lang="en-US"/>
          </a:p>
        </p:txBody>
      </p:sp>
    </p:spTree>
    <p:extLst>
      <p:ext uri="{BB962C8B-B14F-4D97-AF65-F5344CB8AC3E}">
        <p14:creationId xmlns:p14="http://schemas.microsoft.com/office/powerpoint/2010/main" val="3681230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get around this issue using a simple trick. Note that if I have to first </a:t>
            </a:r>
            <a:r>
              <a:rPr lang="en-US" baseline="0" dirty="0" err="1" smtClean="0"/>
              <a:t>bilinearly</a:t>
            </a:r>
            <a:r>
              <a:rPr lang="en-US" baseline="0" dirty="0" smtClean="0"/>
              <a:t> </a:t>
            </a:r>
            <a:r>
              <a:rPr lang="en-US" baseline="0" dirty="0" err="1" smtClean="0"/>
              <a:t>upsample</a:t>
            </a:r>
            <a:r>
              <a:rPr lang="en-US" baseline="0" dirty="0" smtClean="0"/>
              <a:t> a large feature map, and then run a linear classifier on it, the </a:t>
            </a:r>
            <a:r>
              <a:rPr lang="en-US" baseline="0" dirty="0" err="1" smtClean="0"/>
              <a:t>upsampling</a:t>
            </a:r>
            <a:r>
              <a:rPr lang="en-US" baseline="0" dirty="0" smtClean="0"/>
              <a:t> and the classification operations are linear and hence can be switched. So I can instead first run the linear classifier, and </a:t>
            </a:r>
            <a:r>
              <a:rPr lang="en-US" baseline="0" dirty="0" err="1" smtClean="0"/>
              <a:t>upsample</a:t>
            </a:r>
            <a:r>
              <a:rPr lang="en-US" baseline="0" dirty="0" smtClean="0"/>
              <a:t> the single response. In our case, instead of </a:t>
            </a:r>
            <a:r>
              <a:rPr lang="en-US" baseline="0" dirty="0" err="1" smtClean="0"/>
              <a:t>upsampling</a:t>
            </a:r>
            <a:r>
              <a:rPr lang="en-US" baseline="0" dirty="0" smtClean="0"/>
              <a:t> multiple feature maps, concatenating them and then feeding it into a classifier, we can first divide the classifier into blocks corresponding to these classifiers, run the classifier on each feature map first, and then </a:t>
            </a:r>
            <a:r>
              <a:rPr lang="en-US" baseline="0" dirty="0" err="1" smtClean="0"/>
              <a:t>upsample</a:t>
            </a:r>
            <a:r>
              <a:rPr lang="en-US" baseline="0" dirty="0" smtClean="0"/>
              <a:t> everything to the full image resolution and sum.</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42</a:t>
            </a:fld>
            <a:endParaRPr lang="en-US"/>
          </a:p>
        </p:txBody>
      </p:sp>
    </p:spTree>
    <p:extLst>
      <p:ext uri="{BB962C8B-B14F-4D97-AF65-F5344CB8AC3E}">
        <p14:creationId xmlns:p14="http://schemas.microsoft.com/office/powerpoint/2010/main" val="3015230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one other piece of information we want</a:t>
            </a:r>
            <a:r>
              <a:rPr lang="en-US" baseline="0" dirty="0" smtClean="0"/>
              <a:t> to use to do the classification is the  location of the pixel in the window: a leg like pixel </a:t>
            </a:r>
            <a:r>
              <a:rPr lang="en-US" baseline="0" dirty="0" err="1" smtClean="0"/>
              <a:t>occuring</a:t>
            </a:r>
            <a:r>
              <a:rPr lang="en-US" baseline="0" dirty="0" smtClean="0"/>
              <a:t> in the bottom of the window is more likely to be part of the object than a similar pixel </a:t>
            </a:r>
            <a:r>
              <a:rPr lang="en-US" baseline="0" dirty="0" err="1" smtClean="0"/>
              <a:t>occuring</a:t>
            </a:r>
            <a:r>
              <a:rPr lang="en-US" baseline="0" dirty="0" smtClean="0"/>
              <a:t> at the top. This kind of reasoning is highly non-linear. The naïve thing to do is to have a separate classifier for each pixel in the window, but this will be very expensive and might also </a:t>
            </a:r>
            <a:r>
              <a:rPr lang="en-US" baseline="0" dirty="0" err="1" smtClean="0"/>
              <a:t>overfit</a:t>
            </a:r>
            <a:r>
              <a:rPr lang="en-US" baseline="0" dirty="0" smtClean="0"/>
              <a:t>, given the huge number of parameters.</a:t>
            </a:r>
          </a:p>
          <a:p>
            <a:endParaRPr lang="en-US" baseline="0" dirty="0" smtClean="0"/>
          </a:p>
          <a:p>
            <a:r>
              <a:rPr lang="en-US" baseline="0" dirty="0" smtClean="0"/>
              <a:t>Instead what we do is to have a coarse grid of classifiers and interpolate between them using a simple extension of bilinear interpolation. For example, consider the 1D case. f_1,…f_4 are classifiers sitting on a 4 x 1 grid. Given a pixel x which lies between the first and second grid points, we take the output of both f_1 and f_2 on x, and interpolate between the two values.  </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45</a:t>
            </a:fld>
            <a:endParaRPr lang="en-US"/>
          </a:p>
        </p:txBody>
      </p:sp>
    </p:spTree>
    <p:extLst>
      <p:ext uri="{BB962C8B-B14F-4D97-AF65-F5344CB8AC3E}">
        <p14:creationId xmlns:p14="http://schemas.microsoft.com/office/powerpoint/2010/main" val="1368462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whole pixel</a:t>
            </a:r>
            <a:r>
              <a:rPr lang="en-US" baseline="0" dirty="0" smtClean="0"/>
              <a:t> classification pipeline can be written down as additional layers grafted on to the original network. Each of the grid classifiers consists of doing convolutions, </a:t>
            </a:r>
            <a:r>
              <a:rPr lang="en-US" baseline="0" dirty="0" err="1" smtClean="0"/>
              <a:t>upsampling</a:t>
            </a:r>
            <a:r>
              <a:rPr lang="en-US" baseline="0" dirty="0" smtClean="0"/>
              <a:t> the result, adding this over layers and then passing through a sigmoid. A final classifier interpolation layer gives the final top-down prediction.</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46</a:t>
            </a:fld>
            <a:endParaRPr lang="en-US"/>
          </a:p>
        </p:txBody>
      </p:sp>
    </p:spTree>
    <p:extLst>
      <p:ext uri="{BB962C8B-B14F-4D97-AF65-F5344CB8AC3E}">
        <p14:creationId xmlns:p14="http://schemas.microsoft.com/office/powerpoint/2010/main" val="175527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let’s come to the experiments. In our first set of experiments, we are going to see if we can use these </a:t>
            </a:r>
            <a:r>
              <a:rPr lang="en-US" baseline="0" dirty="0" err="1" smtClean="0"/>
              <a:t>hypercolumn</a:t>
            </a:r>
            <a:r>
              <a:rPr lang="en-US" baseline="0" dirty="0" smtClean="0"/>
              <a:t> features to refine the bottom-up candidates. To do so, we are going to use the </a:t>
            </a:r>
            <a:r>
              <a:rPr lang="en-US" baseline="0" dirty="0" err="1" smtClean="0"/>
              <a:t>hypercolumn</a:t>
            </a:r>
            <a:r>
              <a:rPr lang="en-US" baseline="0" dirty="0" smtClean="0"/>
              <a:t> features, plus the original zero-one mask of the candidate, as features to predict the new mask for the candidate. In this setting, we will also evaluate how important the idea of using multiple layers is, and if our coarse grid of classifiers buys us anything.</a:t>
            </a:r>
          </a:p>
        </p:txBody>
      </p:sp>
      <p:sp>
        <p:nvSpPr>
          <p:cNvPr id="4" name="Slide Number Placeholder 3"/>
          <p:cNvSpPr>
            <a:spLocks noGrp="1"/>
          </p:cNvSpPr>
          <p:nvPr>
            <p:ph type="sldNum" sz="quarter" idx="10"/>
          </p:nvPr>
        </p:nvSpPr>
        <p:spPr/>
        <p:txBody>
          <a:bodyPr/>
          <a:lstStyle/>
          <a:p>
            <a:fld id="{840AAC8B-FD16-9047-9F96-F8D61D897703}" type="slidenum">
              <a:rPr lang="en-US" smtClean="0"/>
              <a:t>47</a:t>
            </a:fld>
            <a:endParaRPr lang="en-US"/>
          </a:p>
        </p:txBody>
      </p:sp>
    </p:spTree>
    <p:extLst>
      <p:ext uri="{BB962C8B-B14F-4D97-AF65-F5344CB8AC3E}">
        <p14:creationId xmlns:p14="http://schemas.microsoft.com/office/powerpoint/2010/main" val="3241285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a:t>
            </a:r>
            <a:r>
              <a:rPr lang="en-US" baseline="0" dirty="0" smtClean="0"/>
              <a:t> we see is that even just using the top layer of the network gives us a significant jump: a 2 point jump in AP at 50% threshold and a 3 point jump in AP at 70% threshold. However, using 3 different layers, roughly equally spaced in the network, gives another 1.5 point boost at 50% threshold and a huge 6 point boost at 70% threshold, indicating that using the lower layers helps to make the localization more precise.</a:t>
            </a:r>
          </a:p>
        </p:txBody>
      </p:sp>
      <p:sp>
        <p:nvSpPr>
          <p:cNvPr id="4" name="Slide Number Placeholder 3"/>
          <p:cNvSpPr>
            <a:spLocks noGrp="1"/>
          </p:cNvSpPr>
          <p:nvPr>
            <p:ph type="sldNum" sz="quarter" idx="10"/>
          </p:nvPr>
        </p:nvSpPr>
        <p:spPr/>
        <p:txBody>
          <a:bodyPr/>
          <a:lstStyle/>
          <a:p>
            <a:fld id="{840AAC8B-FD16-9047-9F96-F8D61D897703}" type="slidenum">
              <a:rPr lang="en-US" smtClean="0"/>
              <a:t>48</a:t>
            </a:fld>
            <a:endParaRPr lang="en-US"/>
          </a:p>
        </p:txBody>
      </p:sp>
    </p:spTree>
    <p:extLst>
      <p:ext uri="{BB962C8B-B14F-4D97-AF65-F5344CB8AC3E}">
        <p14:creationId xmlns:p14="http://schemas.microsoft.com/office/powerpoint/2010/main" val="445004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examples where using multiple layers helps. The top</a:t>
            </a:r>
            <a:r>
              <a:rPr lang="en-US" baseline="0" dirty="0" smtClean="0"/>
              <a:t> layer only gives a rough </a:t>
            </a:r>
            <a:r>
              <a:rPr lang="en-US" baseline="0" dirty="0" err="1" smtClean="0"/>
              <a:t>gaussian</a:t>
            </a:r>
            <a:r>
              <a:rPr lang="en-US" baseline="0" dirty="0" smtClean="0"/>
              <a:t> blob, whereas using 3 layers is able to precisely localize the horse’s legs even though the pose is not prototypical.</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49</a:t>
            </a:fld>
            <a:endParaRPr lang="en-US"/>
          </a:p>
        </p:txBody>
      </p:sp>
    </p:spTree>
    <p:extLst>
      <p:ext uri="{BB962C8B-B14F-4D97-AF65-F5344CB8AC3E}">
        <p14:creationId xmlns:p14="http://schemas.microsoft.com/office/powerpoint/2010/main" val="563161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example. Again, using</a:t>
            </a:r>
            <a:r>
              <a:rPr lang="en-US" baseline="0" dirty="0" smtClean="0"/>
              <a:t> multiple layers helps to precisely localize the </a:t>
            </a:r>
            <a:r>
              <a:rPr lang="en-US" baseline="0" dirty="0" err="1" smtClean="0"/>
              <a:t>aeroplane</a:t>
            </a:r>
            <a:r>
              <a:rPr lang="en-US" baseline="0" dirty="0" smtClean="0"/>
              <a:t> nose.</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50</a:t>
            </a:fld>
            <a:endParaRPr lang="en-US"/>
          </a:p>
        </p:txBody>
      </p:sp>
    </p:spTree>
    <p:extLst>
      <p:ext uri="{BB962C8B-B14F-4D97-AF65-F5344CB8AC3E}">
        <p14:creationId xmlns:p14="http://schemas.microsoft.com/office/powerpoint/2010/main" val="2655207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see</a:t>
            </a:r>
            <a:r>
              <a:rPr lang="en-US" baseline="0" dirty="0" smtClean="0"/>
              <a:t> how important it is to use location. We tried 4 different grid sizes. Note that a grid size of 1 x 1 means that there was only one classifier that was run at all locations. The impact of this is the greatest at 70% overlap threshold, where a 5 x 5 grid gives a 3 point gain compared to using no grid at all. </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51</a:t>
            </a:fld>
            <a:endParaRPr lang="en-US"/>
          </a:p>
        </p:txBody>
      </p:sp>
    </p:spTree>
    <p:extLst>
      <p:ext uri="{BB962C8B-B14F-4D97-AF65-F5344CB8AC3E}">
        <p14:creationId xmlns:p14="http://schemas.microsoft.com/office/powerpoint/2010/main" val="604817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examples</a:t>
            </a:r>
            <a:r>
              <a:rPr lang="en-US" baseline="0" dirty="0" smtClean="0"/>
              <a:t> where using a grid helps. The grid of classifiers helps to make the predictions sharper.</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52</a:t>
            </a:fld>
            <a:endParaRPr lang="en-US"/>
          </a:p>
        </p:txBody>
      </p:sp>
    </p:spTree>
    <p:extLst>
      <p:ext uri="{BB962C8B-B14F-4D97-AF65-F5344CB8AC3E}">
        <p14:creationId xmlns:p14="http://schemas.microsoft.com/office/powerpoint/2010/main" val="224065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Compare the staggering amount of information in that to the output of a standard object detector. The task of the object detector is to detect instances of a category in an image, for instance horses or people, and put a bounding box around each. Thus all the complexity about the objects in the scene is reduced to a set of bounding boxes. Clearly an object detector is a bit far from “image understanding”.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way in which the understanding of an object detector is far away from our understanding is in localization. We humans are particularly good at delineating these objects: we know precisely where the person ends and where the horse begins. Such pixel-precise segmentations are however beyond the abilities of standard object detectors.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may argue that we don’t really need such detailed understanding for the target application. Indeed, Bing, or Google may care only about image-level category labels, but a robotics application that is trying to grasp objects, or a graphics application that is trying to cut and paste objects from one scene to another will require a much more precise localization.</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3</a:t>
            </a:fld>
            <a:endParaRPr lang="en-US"/>
          </a:p>
        </p:txBody>
      </p:sp>
    </p:spTree>
    <p:extLst>
      <p:ext uri="{BB962C8B-B14F-4D97-AF65-F5344CB8AC3E}">
        <p14:creationId xmlns:p14="http://schemas.microsoft.com/office/powerpoint/2010/main" val="526869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as I mentioned earlier, the top-down prediction system can be considered as a few additional layers grafted onto the original network. This allows the whole system to be </a:t>
            </a:r>
            <a:r>
              <a:rPr lang="en-US" baseline="0" dirty="0" err="1" smtClean="0"/>
              <a:t>finetuned</a:t>
            </a:r>
            <a:r>
              <a:rPr lang="en-US" baseline="0" dirty="0" smtClean="0"/>
              <a:t> </a:t>
            </a:r>
            <a:r>
              <a:rPr lang="en-US" baseline="0" dirty="0" err="1" smtClean="0"/>
              <a:t>fpr</a:t>
            </a:r>
            <a:r>
              <a:rPr lang="en-US" baseline="0" dirty="0" smtClean="0"/>
              <a:t> this task. This </a:t>
            </a:r>
            <a:r>
              <a:rPr lang="en-US" baseline="0" dirty="0" err="1" smtClean="0"/>
              <a:t>finetuning</a:t>
            </a:r>
            <a:r>
              <a:rPr lang="en-US" baseline="0" dirty="0" smtClean="0"/>
              <a:t> buys us an additional point at 50% threshold and at 70% threshold.</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53</a:t>
            </a:fld>
            <a:endParaRPr lang="en-US"/>
          </a:p>
        </p:txBody>
      </p:sp>
    </p:spTree>
    <p:extLst>
      <p:ext uri="{BB962C8B-B14F-4D97-AF65-F5344CB8AC3E}">
        <p14:creationId xmlns:p14="http://schemas.microsoft.com/office/powerpoint/2010/main" val="6022791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it in</a:t>
            </a:r>
            <a:r>
              <a:rPr lang="en-US" baseline="0" dirty="0" smtClean="0"/>
              <a:t> fact works quite well. It gets details such as the legs of the horse and the bird, as well as figures out occlusion such as in the case of this woman lying on a sofa or this person riding a bike.</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54</a:t>
            </a:fld>
            <a:endParaRPr lang="en-US"/>
          </a:p>
        </p:txBody>
      </p:sp>
    </p:spTree>
    <p:extLst>
      <p:ext uri="{BB962C8B-B14F-4D97-AF65-F5344CB8AC3E}">
        <p14:creationId xmlns:p14="http://schemas.microsoft.com/office/powerpoint/2010/main" val="3330720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how this new pipeline fares compared to the old one. System 1 is the original</a:t>
            </a:r>
            <a:r>
              <a:rPr lang="en-US" baseline="0" dirty="0" smtClean="0"/>
              <a:t> pipeline based on classifying and refining box proposals, while System 2 is the new pipeline. T-net and O-net are two architectures, the first by </a:t>
            </a:r>
            <a:r>
              <a:rPr lang="en-US" baseline="0" dirty="0" err="1" smtClean="0"/>
              <a:t>Krizhevsky</a:t>
            </a:r>
            <a:r>
              <a:rPr lang="en-US" baseline="0" dirty="0" smtClean="0"/>
              <a:t> et al and the second by </a:t>
            </a:r>
            <a:r>
              <a:rPr lang="en-US" baseline="0" dirty="0" err="1" smtClean="0"/>
              <a:t>Simonyan</a:t>
            </a:r>
            <a:r>
              <a:rPr lang="en-US" baseline="0" dirty="0" smtClean="0"/>
              <a:t> et al. All the results I have described till now are using T-net which is much smaller than O-net. O-net is larger, better performing and more expensive.</a:t>
            </a:r>
          </a:p>
          <a:p>
            <a:endParaRPr lang="en-US" baseline="0" dirty="0" smtClean="0"/>
          </a:p>
          <a:p>
            <a:r>
              <a:rPr lang="en-US" baseline="0" dirty="0" smtClean="0"/>
              <a:t>As you can see, without rescoring, system 2 gives a 3 point loss over system 1, but is more than offset by the large gains we get by using O-net. Our final system with the O-net and the rescoring achieves close to a 60 percent </a:t>
            </a:r>
            <a:r>
              <a:rPr lang="en-US" baseline="0" dirty="0" err="1" smtClean="0"/>
              <a:t>APr</a:t>
            </a:r>
            <a:r>
              <a:rPr lang="en-US" baseline="0" dirty="0" smtClean="0"/>
              <a:t> at 0.5, and a 40% </a:t>
            </a:r>
            <a:r>
              <a:rPr lang="en-US" baseline="0" dirty="0" err="1" smtClean="0"/>
              <a:t>APr</a:t>
            </a:r>
            <a:r>
              <a:rPr lang="en-US" baseline="0" dirty="0" smtClean="0"/>
              <a:t> at 0.7. </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55</a:t>
            </a:fld>
            <a:endParaRPr lang="en-US"/>
          </a:p>
        </p:txBody>
      </p:sp>
    </p:spTree>
    <p:extLst>
      <p:ext uri="{BB962C8B-B14F-4D97-AF65-F5344CB8AC3E}">
        <p14:creationId xmlns:p14="http://schemas.microsoft.com/office/powerpoint/2010/main" val="3655789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therefore came up with a new SDS pipeline that is easier to work with. We start with bounding box detections, and expand this set to include some nearby detections that may be better localized. For each detection in this expanded set, we produce a segmentation, and then we rescore it using a concatenation of the box features and the region features. This makes feature computation roughly half as costly, since we only need to compute region features on a small number of candidates. This allowed us to experiment with much more massive CNN architectures that would otherwise be prohibitive to work with.</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56</a:t>
            </a:fld>
            <a:endParaRPr lang="en-US"/>
          </a:p>
        </p:txBody>
      </p:sp>
    </p:spTree>
    <p:extLst>
      <p:ext uri="{BB962C8B-B14F-4D97-AF65-F5344CB8AC3E}">
        <p14:creationId xmlns:p14="http://schemas.microsoft.com/office/powerpoint/2010/main" val="1836781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how this new pipeline fares compared to the old one. System 1 is the original</a:t>
            </a:r>
            <a:r>
              <a:rPr lang="en-US" baseline="0" dirty="0" smtClean="0"/>
              <a:t> pipeline based on classifying and refining box proposals, while System 2 is the new pipeline. T-net and O-net are two architectures, the first by </a:t>
            </a:r>
            <a:r>
              <a:rPr lang="en-US" baseline="0" dirty="0" err="1" smtClean="0"/>
              <a:t>Krizhevsky</a:t>
            </a:r>
            <a:r>
              <a:rPr lang="en-US" baseline="0" dirty="0" smtClean="0"/>
              <a:t> et al and the second by </a:t>
            </a:r>
            <a:r>
              <a:rPr lang="en-US" baseline="0" dirty="0" err="1" smtClean="0"/>
              <a:t>Simonyan</a:t>
            </a:r>
            <a:r>
              <a:rPr lang="en-US" baseline="0" dirty="0" smtClean="0"/>
              <a:t> et al. All the results I have described till now are using T-net which is much smaller than O-net. O-net is larger, better performing and more expensive.</a:t>
            </a:r>
          </a:p>
          <a:p>
            <a:endParaRPr lang="en-US" baseline="0" dirty="0" smtClean="0"/>
          </a:p>
          <a:p>
            <a:r>
              <a:rPr lang="en-US" baseline="0" dirty="0" smtClean="0"/>
              <a:t>As you can see, without rescoring, system 2 gives a 3 point loss over system 1, but is more than offset by the large gains we get by using O-net. Our final system with the O-net and the rescoring achieves close to a 60 percent </a:t>
            </a:r>
            <a:r>
              <a:rPr lang="en-US" baseline="0" dirty="0" err="1" smtClean="0"/>
              <a:t>APr</a:t>
            </a:r>
            <a:r>
              <a:rPr lang="en-US" baseline="0" dirty="0" smtClean="0"/>
              <a:t> at 0.5, and a 40% </a:t>
            </a:r>
            <a:r>
              <a:rPr lang="en-US" baseline="0" dirty="0" err="1" smtClean="0"/>
              <a:t>APr</a:t>
            </a:r>
            <a:r>
              <a:rPr lang="en-US" baseline="0" dirty="0" smtClean="0"/>
              <a:t> at 0.7. </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57</a:t>
            </a:fld>
            <a:endParaRPr lang="en-US"/>
          </a:p>
        </p:txBody>
      </p:sp>
    </p:spTree>
    <p:extLst>
      <p:ext uri="{BB962C8B-B14F-4D97-AF65-F5344CB8AC3E}">
        <p14:creationId xmlns:p14="http://schemas.microsoft.com/office/powerpoint/2010/main" val="3655789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a:t>
            </a:r>
            <a:r>
              <a:rPr lang="en-US" baseline="0" dirty="0" smtClean="0"/>
              <a:t> this is the trajectory of how the </a:t>
            </a:r>
            <a:r>
              <a:rPr lang="en-US" baseline="0" dirty="0" err="1" smtClean="0"/>
              <a:t>APr</a:t>
            </a:r>
            <a:r>
              <a:rPr lang="en-US" baseline="0" dirty="0" smtClean="0"/>
              <a:t> at 0.7 has improved in the course of this talk. We started from somewhere around 15 and ended somewhere around 40. There are still 60 points worth of performance to go!</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61</a:t>
            </a:fld>
            <a:endParaRPr lang="en-US"/>
          </a:p>
        </p:txBody>
      </p:sp>
    </p:spTree>
    <p:extLst>
      <p:ext uri="{BB962C8B-B14F-4D97-AF65-F5344CB8AC3E}">
        <p14:creationId xmlns:p14="http://schemas.microsoft.com/office/powerpoint/2010/main" val="3699286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err="1" smtClean="0"/>
              <a:t>hypercolumn</a:t>
            </a:r>
            <a:r>
              <a:rPr lang="en-US" baseline="0" dirty="0" smtClean="0"/>
              <a:t> features I described here could just as well be used to train a part classifier, where for each pixel I predict which part </a:t>
            </a:r>
            <a:r>
              <a:rPr lang="en-US" baseline="0" dirty="0" err="1" smtClean="0"/>
              <a:t>th</a:t>
            </a:r>
            <a:r>
              <a:rPr lang="en-US" baseline="0" dirty="0" smtClean="0"/>
              <a:t> </a:t>
            </a:r>
            <a:r>
              <a:rPr lang="en-US" baseline="0" dirty="0" err="1" smtClean="0"/>
              <a:t>epixel</a:t>
            </a:r>
            <a:r>
              <a:rPr lang="en-US" baseline="0" dirty="0" smtClean="0"/>
              <a:t> belongs to. It amounts to just retraining the classifiers with a different set of labels!</a:t>
            </a:r>
          </a:p>
          <a:p>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62</a:t>
            </a:fld>
            <a:endParaRPr lang="en-US"/>
          </a:p>
        </p:txBody>
      </p:sp>
    </p:spTree>
    <p:extLst>
      <p:ext uri="{BB962C8B-B14F-4D97-AF65-F5344CB8AC3E}">
        <p14:creationId xmlns:p14="http://schemas.microsoft.com/office/powerpoint/2010/main" val="826006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PASCAL</a:t>
            </a:r>
            <a:r>
              <a:rPr lang="en-US" baseline="0" dirty="0" smtClean="0"/>
              <a:t> part dataset recently released by X. Chen et al. To evaluate, we modify the </a:t>
            </a:r>
            <a:r>
              <a:rPr lang="en-US" baseline="0" dirty="0" err="1" smtClean="0"/>
              <a:t>AP^r</a:t>
            </a:r>
            <a:r>
              <a:rPr lang="en-US" baseline="0" dirty="0" smtClean="0"/>
              <a:t> metric by modifying the IU to take parts into account. Instead of simply doing intersection over union, we only count pixels in the intersection if the predicted part label is also correct.</a:t>
            </a:r>
          </a:p>
          <a:p>
            <a:r>
              <a:rPr lang="en-US" baseline="0" dirty="0" smtClean="0"/>
              <a:t>Unfortunately there is no prior work on this. However, as can be seen, using multiple layers instead of just the top one gives quite a significant boost.</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63</a:t>
            </a:fld>
            <a:endParaRPr lang="en-US"/>
          </a:p>
        </p:txBody>
      </p:sp>
    </p:spTree>
    <p:extLst>
      <p:ext uri="{BB962C8B-B14F-4D97-AF65-F5344CB8AC3E}">
        <p14:creationId xmlns:p14="http://schemas.microsoft.com/office/powerpoint/2010/main" val="163591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Semantic</a:t>
            </a:r>
            <a:r>
              <a:rPr lang="en-US" baseline="0" dirty="0" smtClean="0"/>
              <a:t> segmentation systems do produce pixel precise segmentations, but they don’t separate out individual instances. For this image, a semantic segmentation algorithm would mark a bunch of pixels as horse pixels, or “horse stuff” and a bunch of pixels as person pixels, or “person stuff”. If you were to ask a semantic segmentation algorithm how many horses there are in the image, it will not know. Again, this is deeply unsatisfying, because just looking at this image we humans can not only say that there are exactly two horses, we can also demarcate very easily where one horse ends and the other begins. </a:t>
            </a:r>
          </a:p>
          <a:p>
            <a:endParaRPr lang="en-US" baseline="0" dirty="0" smtClean="0"/>
          </a:p>
          <a:p>
            <a:r>
              <a:rPr lang="en-US" baseline="0" dirty="0" smtClean="0"/>
              <a:t>This lack of instance-level reasoning is also going to be a problem for our hypothetical robot trying to grasp things, or our putative graphics application. The robot for instance will need to pick up a single cup, and not a mass of “cup stuff”, so it needs to know about individual instances of cups.</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4</a:t>
            </a:fld>
            <a:endParaRPr lang="en-US"/>
          </a:p>
        </p:txBody>
      </p:sp>
    </p:spTree>
    <p:extLst>
      <p:ext uri="{BB962C8B-B14F-4D97-AF65-F5344CB8AC3E}">
        <p14:creationId xmlns:p14="http://schemas.microsoft.com/office/powerpoint/2010/main" val="61605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proposal is that we need both instance-level reasoning as well as pixel precise segmentations. We believe that recognition systems should tackle this task: given an image, we want the algorithm to detect every instance of every category in the image, and for each detected instance produce a pixel precise segmentation. Thus, this is the output we desire. We call this task “simultaneous detection and segmentation” or SDS.</a:t>
            </a:r>
          </a:p>
          <a:p>
            <a:endParaRPr lang="en-US" baseline="0" dirty="0" smtClean="0"/>
          </a:p>
          <a:p>
            <a:r>
              <a:rPr lang="en-US" baseline="0" dirty="0" smtClean="0"/>
              <a:t>In most of this talk I am going to focus on the SDS task, and I will present algorithms and results on this task.</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However, SDS is hardly the end goal. The segmentation tells you precisely where the detected object is, but it </a:t>
            </a:r>
            <a:r>
              <a:rPr lang="en-US" dirty="0" err="1" smtClean="0"/>
              <a:t>doesn</a:t>
            </a:r>
            <a:r>
              <a:rPr lang="fr-FR" dirty="0" smtClean="0"/>
              <a:t>’</a:t>
            </a:r>
            <a:r>
              <a:rPr lang="en-US" dirty="0" smtClean="0"/>
              <a:t>t</a:t>
            </a:r>
            <a:r>
              <a:rPr lang="en-US" baseline="0" dirty="0" smtClean="0"/>
              <a:t> tell you how the object is oriented, and more precisely where its various parts are. Is the horse facing left or right? Where are it’s legs? Where are the person’s hands? Again this sort of understanding can prove very useful. Our hypothetical robot for instance, would really love to know not just where exactly the cup is, but also where the handle of the cup is. More concretely, part level segmentations have been proven to be very useful for making fine-grained classification decisions. For instance, to classify the expression of the person on the left, we may need to know where the face of the person is.</a:t>
            </a:r>
          </a:p>
          <a:p>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5</a:t>
            </a:fld>
            <a:endParaRPr lang="en-US"/>
          </a:p>
        </p:txBody>
      </p:sp>
    </p:spTree>
    <p:extLst>
      <p:ext uri="{BB962C8B-B14F-4D97-AF65-F5344CB8AC3E}">
        <p14:creationId xmlns:p14="http://schemas.microsoft.com/office/powerpoint/2010/main" val="611176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So we can ask our algorithm to not only output a segmentation for each detected object, but also output a labeling of the various parts of the object. We can call this task “Simultaneous detection, segmentation and part labeling”. I will present some preliminary results on this kind of task too.</a:t>
            </a:r>
          </a:p>
          <a:p>
            <a:endParaRPr lang="en-US" baseline="0" dirty="0" smtClean="0"/>
          </a:p>
          <a:p>
            <a:r>
              <a:rPr lang="en-US" baseline="0" dirty="0" smtClean="0"/>
              <a:t>However, this isn’t the end goal either. These are just first steps in a long road that leads to ever richer descriptions of objects and hopefully more useful vision algorithms, and that is what I hope to work on in the future.</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6</a:t>
            </a:fld>
            <a:endParaRPr lang="en-US"/>
          </a:p>
        </p:txBody>
      </p:sp>
    </p:spTree>
    <p:extLst>
      <p:ext uri="{BB962C8B-B14F-4D97-AF65-F5344CB8AC3E}">
        <p14:creationId xmlns:p14="http://schemas.microsoft.com/office/powerpoint/2010/main" val="102870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r>
              <a:rPr lang="en-US" baseline="0" dirty="0" smtClean="0"/>
              <a:t> outline of this talk. For most of this talk, I will be talking about the SDS task. I will first describe a method using CNNs to classify bottom-up segmentation proposals. I will then show that you can use the CNNs to improve the bottom-up segmentation process. I will then talk of extending this system to other forms of localization, such as part labeling and pose estimation.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40AAC8B-FD16-9047-9F96-F8D61D897703}" type="slidenum">
              <a:rPr lang="en-US" smtClean="0"/>
              <a:t>8</a:t>
            </a:fld>
            <a:endParaRPr lang="en-US"/>
          </a:p>
        </p:txBody>
      </p:sp>
    </p:spTree>
    <p:extLst>
      <p:ext uri="{BB962C8B-B14F-4D97-AF65-F5344CB8AC3E}">
        <p14:creationId xmlns:p14="http://schemas.microsoft.com/office/powerpoint/2010/main" val="3386936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describe our</a:t>
            </a:r>
            <a:r>
              <a:rPr lang="en-US" baseline="0" dirty="0" smtClean="0"/>
              <a:t> approach to SDS, I want to give some background, for the sake of completeness and also for those who are not intimately familiar with the latest and greatest in object detection.</a:t>
            </a:r>
          </a:p>
          <a:p>
            <a:r>
              <a:rPr lang="en-US" baseline="0" dirty="0" smtClean="0"/>
              <a:t>For object detection, and even more so for SDS, the space of possible outputs is huge. The number of possible bounding boxes in an image number in the millions, and the number of possible segmentations might be on the order of trillions. It is near impossible for us to exhaustively enumerate all the boxes, let alone segments, and evaluate them in a brute force manner, especially if we want to apply sophisticated classifiers to score each box or segment. Therefore, most state-of-the-art methods first produce a small set (usually a few thousand) of candidate proposals that are then fed into the classifier.</a:t>
            </a:r>
          </a:p>
          <a:p>
            <a:endParaRPr lang="en-US" baseline="0" dirty="0" smtClean="0"/>
          </a:p>
          <a:p>
            <a:r>
              <a:rPr lang="en-US" baseline="0" dirty="0" smtClean="0"/>
              <a:t>The methods used to propose these candidates cluster along two axes. The first is whether they output bounding box candidates, such as the box above, or segment/region candidates, such as the candidate below. The other axis is the method used to produce candidates. Some like selective search pick regions from multiple segmentation hierarchies. Others, like MCG, use a single hierarchy and </a:t>
            </a:r>
            <a:r>
              <a:rPr lang="en-US" baseline="0" dirty="0" err="1" smtClean="0"/>
              <a:t>combinatorially</a:t>
            </a:r>
            <a:r>
              <a:rPr lang="en-US" baseline="0" dirty="0" smtClean="0"/>
              <a:t> combine pairs and triplets of regions from the hierarchy. CPMC and GOP use graph cut based techniques to produce their candidates. Finally methods like Edge Boxes directly produce boxes from contours.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40AAC8B-FD16-9047-9F96-F8D61D897703}" type="slidenum">
              <a:rPr lang="en-US" smtClean="0"/>
              <a:t>20</a:t>
            </a:fld>
            <a:endParaRPr lang="en-US"/>
          </a:p>
        </p:txBody>
      </p:sp>
    </p:spTree>
    <p:extLst>
      <p:ext uri="{BB962C8B-B14F-4D97-AF65-F5344CB8AC3E}">
        <p14:creationId xmlns:p14="http://schemas.microsoft.com/office/powerpoint/2010/main" val="4031434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producing bottom-up proposals, the next step is to classify them, and what better classifiers than convolutional neural networks? </a:t>
            </a:r>
            <a:r>
              <a:rPr lang="en-US" dirty="0" smtClean="0"/>
              <a:t>If you work on object recognition, it is hard to miss the mini-revolution of convolutional neural networks that is</a:t>
            </a:r>
            <a:r>
              <a:rPr lang="en-US" baseline="0" dirty="0" smtClean="0"/>
              <a:t> sweeping the field. Convolutional networks are multilayer </a:t>
            </a:r>
            <a:r>
              <a:rPr lang="en-US" baseline="0" dirty="0" err="1" smtClean="0"/>
              <a:t>perceptrons</a:t>
            </a:r>
            <a:r>
              <a:rPr lang="en-US" baseline="0" dirty="0" smtClean="0"/>
              <a:t> which have convolutional and pooling layers. Convolutional layers basically apply a filter bank on the previous layers’ output. Pooling layers subsample the output of the previous layer by typically taking the average or maximum response in a small window thus  providing invariance to small deformations. This figure here shows an early CNN from </a:t>
            </a:r>
            <a:r>
              <a:rPr lang="en-US" baseline="0" dirty="0" err="1" smtClean="0"/>
              <a:t>Yann</a:t>
            </a:r>
            <a:r>
              <a:rPr lang="en-US" baseline="0" dirty="0" smtClean="0"/>
              <a:t> </a:t>
            </a:r>
            <a:r>
              <a:rPr lang="en-US" baseline="0" dirty="0" err="1" smtClean="0"/>
              <a:t>LeCun</a:t>
            </a:r>
            <a:r>
              <a:rPr lang="en-US" baseline="0" dirty="0" smtClean="0"/>
              <a:t>.</a:t>
            </a:r>
          </a:p>
          <a:p>
            <a:r>
              <a:rPr lang="en-US" baseline="0" dirty="0" smtClean="0"/>
              <a:t>The architecture of convolutional networks was described by Fukushima in 1980, and the training procedure using </a:t>
            </a:r>
            <a:r>
              <a:rPr lang="en-US" baseline="0" dirty="0" err="1" smtClean="0"/>
              <a:t>backpropagation</a:t>
            </a:r>
            <a:r>
              <a:rPr lang="en-US" baseline="0" dirty="0" smtClean="0"/>
              <a:t> was figured out multiple times, including by </a:t>
            </a:r>
            <a:r>
              <a:rPr lang="en-US" baseline="0" dirty="0" err="1" smtClean="0"/>
              <a:t>Rumelhart</a:t>
            </a:r>
            <a:r>
              <a:rPr lang="en-US" baseline="0" dirty="0" smtClean="0"/>
              <a:t>, </a:t>
            </a:r>
            <a:r>
              <a:rPr lang="en-US" baseline="0" dirty="0" err="1" smtClean="0"/>
              <a:t>hinton</a:t>
            </a:r>
            <a:r>
              <a:rPr lang="en-US" baseline="0" dirty="0" smtClean="0"/>
              <a:t> and Williams in 1986 and Le </a:t>
            </a:r>
            <a:r>
              <a:rPr lang="en-US" baseline="0" dirty="0" err="1" smtClean="0"/>
              <a:t>Cun</a:t>
            </a:r>
            <a:r>
              <a:rPr lang="en-US" baseline="0" dirty="0" smtClean="0"/>
              <a:t> et al in 1989. There was a lot of work on recognition using CNNs, but in the absence of large datasets and compute power to train these systems, traditional vision systems based on HOG or SIFT dominated. This was till </a:t>
            </a:r>
            <a:r>
              <a:rPr lang="en-US" baseline="0" dirty="0" err="1" smtClean="0"/>
              <a:t>Krizhevsky</a:t>
            </a:r>
            <a:r>
              <a:rPr lang="en-US" baseline="0" dirty="0" smtClean="0"/>
              <a:t> et al showed impressive results on the </a:t>
            </a:r>
            <a:r>
              <a:rPr lang="en-US" baseline="0" dirty="0" err="1" smtClean="0"/>
              <a:t>ImageNet</a:t>
            </a:r>
            <a:r>
              <a:rPr lang="en-US" baseline="0" dirty="0" smtClean="0"/>
              <a:t> challenge and many more recognition people sat up and took notice.</a:t>
            </a:r>
            <a:endParaRPr lang="en-US" dirty="0"/>
          </a:p>
        </p:txBody>
      </p:sp>
      <p:sp>
        <p:nvSpPr>
          <p:cNvPr id="4" name="Slide Number Placeholder 3"/>
          <p:cNvSpPr>
            <a:spLocks noGrp="1"/>
          </p:cNvSpPr>
          <p:nvPr>
            <p:ph type="sldNum" sz="quarter" idx="10"/>
          </p:nvPr>
        </p:nvSpPr>
        <p:spPr/>
        <p:txBody>
          <a:bodyPr/>
          <a:lstStyle/>
          <a:p>
            <a:fld id="{840AAC8B-FD16-9047-9F96-F8D61D897703}" type="slidenum">
              <a:rPr lang="en-US" smtClean="0"/>
              <a:t>21</a:t>
            </a:fld>
            <a:endParaRPr lang="en-US"/>
          </a:p>
        </p:txBody>
      </p:sp>
    </p:spTree>
    <p:extLst>
      <p:ext uri="{BB962C8B-B14F-4D97-AF65-F5344CB8AC3E}">
        <p14:creationId xmlns:p14="http://schemas.microsoft.com/office/powerpoint/2010/main" val="306298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232770-0957-9D46-B690-CFBC78CD6533}" type="datetimeFigureOut">
              <a:rPr lang="en-US" smtClean="0"/>
              <a:t>4/15/15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8DC52-D5E8-264A-8B4A-29D65D1DF05F}" type="slidenum">
              <a:rPr lang="en-US" smtClean="0"/>
              <a:t>‹#›</a:t>
            </a:fld>
            <a:endParaRPr lang="en-US"/>
          </a:p>
        </p:txBody>
      </p:sp>
    </p:spTree>
    <p:extLst>
      <p:ext uri="{BB962C8B-B14F-4D97-AF65-F5344CB8AC3E}">
        <p14:creationId xmlns:p14="http://schemas.microsoft.com/office/powerpoint/2010/main" val="3890380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232770-0957-9D46-B690-CFBC78CD6533}" type="datetimeFigureOut">
              <a:rPr lang="en-US" smtClean="0"/>
              <a:t>4/15/15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8DC52-D5E8-264A-8B4A-29D65D1DF05F}" type="slidenum">
              <a:rPr lang="en-US" smtClean="0"/>
              <a:t>‹#›</a:t>
            </a:fld>
            <a:endParaRPr lang="en-US"/>
          </a:p>
        </p:txBody>
      </p:sp>
    </p:spTree>
    <p:extLst>
      <p:ext uri="{BB962C8B-B14F-4D97-AF65-F5344CB8AC3E}">
        <p14:creationId xmlns:p14="http://schemas.microsoft.com/office/powerpoint/2010/main" val="305277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232770-0957-9D46-B690-CFBC78CD6533}" type="datetimeFigureOut">
              <a:rPr lang="en-US" smtClean="0"/>
              <a:t>4/15/15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8DC52-D5E8-264A-8B4A-29D65D1DF05F}" type="slidenum">
              <a:rPr lang="en-US" smtClean="0"/>
              <a:t>‹#›</a:t>
            </a:fld>
            <a:endParaRPr lang="en-US"/>
          </a:p>
        </p:txBody>
      </p:sp>
    </p:spTree>
    <p:extLst>
      <p:ext uri="{BB962C8B-B14F-4D97-AF65-F5344CB8AC3E}">
        <p14:creationId xmlns:p14="http://schemas.microsoft.com/office/powerpoint/2010/main" val="295564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232770-0957-9D46-B690-CFBC78CD6533}" type="datetimeFigureOut">
              <a:rPr lang="en-US" smtClean="0"/>
              <a:t>4/15/15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8DC52-D5E8-264A-8B4A-29D65D1DF05F}" type="slidenum">
              <a:rPr lang="en-US" smtClean="0"/>
              <a:t>‹#›</a:t>
            </a:fld>
            <a:endParaRPr lang="en-US"/>
          </a:p>
        </p:txBody>
      </p:sp>
    </p:spTree>
    <p:extLst>
      <p:ext uri="{BB962C8B-B14F-4D97-AF65-F5344CB8AC3E}">
        <p14:creationId xmlns:p14="http://schemas.microsoft.com/office/powerpoint/2010/main" val="2541077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232770-0957-9D46-B690-CFBC78CD6533}" type="datetimeFigureOut">
              <a:rPr lang="en-US" smtClean="0"/>
              <a:t>4/15/15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8DC52-D5E8-264A-8B4A-29D65D1DF05F}" type="slidenum">
              <a:rPr lang="en-US" smtClean="0"/>
              <a:t>‹#›</a:t>
            </a:fld>
            <a:endParaRPr lang="en-US"/>
          </a:p>
        </p:txBody>
      </p:sp>
    </p:spTree>
    <p:extLst>
      <p:ext uri="{BB962C8B-B14F-4D97-AF65-F5344CB8AC3E}">
        <p14:creationId xmlns:p14="http://schemas.microsoft.com/office/powerpoint/2010/main" val="3681333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232770-0957-9D46-B690-CFBC78CD6533}" type="datetimeFigureOut">
              <a:rPr lang="en-US" smtClean="0"/>
              <a:t>4/15/15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8DC52-D5E8-264A-8B4A-29D65D1DF05F}" type="slidenum">
              <a:rPr lang="en-US" smtClean="0"/>
              <a:t>‹#›</a:t>
            </a:fld>
            <a:endParaRPr lang="en-US"/>
          </a:p>
        </p:txBody>
      </p:sp>
    </p:spTree>
    <p:extLst>
      <p:ext uri="{BB962C8B-B14F-4D97-AF65-F5344CB8AC3E}">
        <p14:creationId xmlns:p14="http://schemas.microsoft.com/office/powerpoint/2010/main" val="2406063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232770-0957-9D46-B690-CFBC78CD6533}" type="datetimeFigureOut">
              <a:rPr lang="en-US" smtClean="0"/>
              <a:t>4/15/15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A8DC52-D5E8-264A-8B4A-29D65D1DF05F}" type="slidenum">
              <a:rPr lang="en-US" smtClean="0"/>
              <a:t>‹#›</a:t>
            </a:fld>
            <a:endParaRPr lang="en-US"/>
          </a:p>
        </p:txBody>
      </p:sp>
    </p:spTree>
    <p:extLst>
      <p:ext uri="{BB962C8B-B14F-4D97-AF65-F5344CB8AC3E}">
        <p14:creationId xmlns:p14="http://schemas.microsoft.com/office/powerpoint/2010/main" val="1672054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232770-0957-9D46-B690-CFBC78CD6533}" type="datetimeFigureOut">
              <a:rPr lang="en-US" smtClean="0"/>
              <a:t>4/15/15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A8DC52-D5E8-264A-8B4A-29D65D1DF05F}" type="slidenum">
              <a:rPr lang="en-US" smtClean="0"/>
              <a:t>‹#›</a:t>
            </a:fld>
            <a:endParaRPr lang="en-US"/>
          </a:p>
        </p:txBody>
      </p:sp>
    </p:spTree>
    <p:extLst>
      <p:ext uri="{BB962C8B-B14F-4D97-AF65-F5344CB8AC3E}">
        <p14:creationId xmlns:p14="http://schemas.microsoft.com/office/powerpoint/2010/main" val="3271325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232770-0957-9D46-B690-CFBC78CD6533}" type="datetimeFigureOut">
              <a:rPr lang="en-US" smtClean="0"/>
              <a:t>4/15/15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A8DC52-D5E8-264A-8B4A-29D65D1DF05F}" type="slidenum">
              <a:rPr lang="en-US" smtClean="0"/>
              <a:t>‹#›</a:t>
            </a:fld>
            <a:endParaRPr lang="en-US"/>
          </a:p>
        </p:txBody>
      </p:sp>
    </p:spTree>
    <p:extLst>
      <p:ext uri="{BB962C8B-B14F-4D97-AF65-F5344CB8AC3E}">
        <p14:creationId xmlns:p14="http://schemas.microsoft.com/office/powerpoint/2010/main" val="268588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232770-0957-9D46-B690-CFBC78CD6533}" type="datetimeFigureOut">
              <a:rPr lang="en-US" smtClean="0"/>
              <a:t>4/15/15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8DC52-D5E8-264A-8B4A-29D65D1DF05F}" type="slidenum">
              <a:rPr lang="en-US" smtClean="0"/>
              <a:t>‹#›</a:t>
            </a:fld>
            <a:endParaRPr lang="en-US"/>
          </a:p>
        </p:txBody>
      </p:sp>
    </p:spTree>
    <p:extLst>
      <p:ext uri="{BB962C8B-B14F-4D97-AF65-F5344CB8AC3E}">
        <p14:creationId xmlns:p14="http://schemas.microsoft.com/office/powerpoint/2010/main" val="328720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232770-0957-9D46-B690-CFBC78CD6533}" type="datetimeFigureOut">
              <a:rPr lang="en-US" smtClean="0"/>
              <a:t>4/15/15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8DC52-D5E8-264A-8B4A-29D65D1DF05F}" type="slidenum">
              <a:rPr lang="en-US" smtClean="0"/>
              <a:t>‹#›</a:t>
            </a:fld>
            <a:endParaRPr lang="en-US"/>
          </a:p>
        </p:txBody>
      </p:sp>
    </p:spTree>
    <p:extLst>
      <p:ext uri="{BB962C8B-B14F-4D97-AF65-F5344CB8AC3E}">
        <p14:creationId xmlns:p14="http://schemas.microsoft.com/office/powerpoint/2010/main" val="26648193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32770-0957-9D46-B690-CFBC78CD6533}" type="datetimeFigureOut">
              <a:rPr lang="en-US" smtClean="0"/>
              <a:t>4/15/15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A8DC52-D5E8-264A-8B4A-29D65D1DF05F}" type="slidenum">
              <a:rPr lang="en-US" smtClean="0"/>
              <a:t>‹#›</a:t>
            </a:fld>
            <a:endParaRPr lang="en-US" dirty="0"/>
          </a:p>
        </p:txBody>
      </p:sp>
    </p:spTree>
    <p:extLst>
      <p:ext uri="{BB962C8B-B14F-4D97-AF65-F5344CB8AC3E}">
        <p14:creationId xmlns:p14="http://schemas.microsoft.com/office/powerpoint/2010/main" val="178007653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29.jp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29.jpg"/><Relationship Id="rId6" Type="http://schemas.openxmlformats.org/officeDocument/2006/relationships/image" Target="../media/image30.jpg"/><Relationship Id="rId7" Type="http://schemas.openxmlformats.org/officeDocument/2006/relationships/image" Target="../media/image31.jp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 Id="rId3"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 Id="rId3"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5"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 Id="rId3"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g"/><Relationship Id="rId4" Type="http://schemas.openxmlformats.org/officeDocument/2006/relationships/image" Target="../media/image60.jpg"/><Relationship Id="rId5" Type="http://schemas.openxmlformats.org/officeDocument/2006/relationships/image" Target="../media/image61.jpg"/><Relationship Id="rId6" Type="http://schemas.openxmlformats.org/officeDocument/2006/relationships/image" Target="../media/image62.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g"/><Relationship Id="rId4" Type="http://schemas.openxmlformats.org/officeDocument/2006/relationships/image" Target="../media/image64.jpg"/><Relationship Id="rId5" Type="http://schemas.openxmlformats.org/officeDocument/2006/relationships/image" Target="../media/image65.jpg"/><Relationship Id="rId6" Type="http://schemas.openxmlformats.org/officeDocument/2006/relationships/image" Target="../media/image66.jp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4" Type="http://schemas.openxmlformats.org/officeDocument/2006/relationships/image" Target="../media/image68.jpg"/><Relationship Id="rId5" Type="http://schemas.openxmlformats.org/officeDocument/2006/relationships/image" Target="../media/image69.jpg"/><Relationship Id="rId6" Type="http://schemas.openxmlformats.org/officeDocument/2006/relationships/image" Target="../media/image70.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6.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5" Type="http://schemas.openxmlformats.org/officeDocument/2006/relationships/image" Target="../media/image80.jpg"/><Relationship Id="rId6" Type="http://schemas.openxmlformats.org/officeDocument/2006/relationships/image" Target="../media/image81.jpg"/><Relationship Id="rId7" Type="http://schemas.openxmlformats.org/officeDocument/2006/relationships/image" Target="../media/image82.jpg"/><Relationship Id="rId1" Type="http://schemas.openxmlformats.org/officeDocument/2006/relationships/slideLayout" Target="../slideLayouts/slideLayout2.xml"/><Relationship Id="rId2" Type="http://schemas.openxmlformats.org/officeDocument/2006/relationships/image" Target="../media/image77.jpg"/></Relationships>
</file>

<file path=ppt/slides/_rels/slide59.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g"/><Relationship Id="rId5" Type="http://schemas.openxmlformats.org/officeDocument/2006/relationships/image" Target="../media/image86.jpg"/><Relationship Id="rId6" Type="http://schemas.openxmlformats.org/officeDocument/2006/relationships/image" Target="../media/image87.jpg"/><Relationship Id="rId1" Type="http://schemas.openxmlformats.org/officeDocument/2006/relationships/slideLayout" Target="../slideLayouts/slideLayout2.xml"/><Relationship Id="rId2" Type="http://schemas.openxmlformats.org/officeDocument/2006/relationships/image" Target="../media/image83.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89.jpg"/><Relationship Id="rId4" Type="http://schemas.openxmlformats.org/officeDocument/2006/relationships/image" Target="../media/image90.jpg"/><Relationship Id="rId1" Type="http://schemas.openxmlformats.org/officeDocument/2006/relationships/slideLayout" Target="../slideLayouts/slideLayout2.xml"/><Relationship Id="rId2" Type="http://schemas.openxmlformats.org/officeDocument/2006/relationships/image" Target="../media/image88.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chart" Target="../charts/chart1.xml"/></Relationships>
</file>

<file path=ppt/slides/_rels/slide62.xml.rels><?xml version="1.0" encoding="UTF-8" standalone="yes"?>
<Relationships xmlns="http://schemas.openxmlformats.org/package/2006/relationships"><Relationship Id="rId3" Type="http://schemas.openxmlformats.org/officeDocument/2006/relationships/image" Target="../media/image91.jpg"/><Relationship Id="rId4" Type="http://schemas.openxmlformats.org/officeDocument/2006/relationships/image" Target="../media/image92.jpg"/><Relationship Id="rId5" Type="http://schemas.openxmlformats.org/officeDocument/2006/relationships/image" Target="../media/image93.jp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4.xml.rels><?xml version="1.0" encoding="UTF-8" standalone="yes"?>
<Relationships xmlns="http://schemas.openxmlformats.org/package/2006/relationships"><Relationship Id="rId3" Type="http://schemas.openxmlformats.org/officeDocument/2006/relationships/image" Target="../media/image95.jpg"/><Relationship Id="rId4" Type="http://schemas.openxmlformats.org/officeDocument/2006/relationships/image" Target="../media/image96.jpg"/><Relationship Id="rId1" Type="http://schemas.openxmlformats.org/officeDocument/2006/relationships/slideLayout" Target="../slideLayouts/slideLayout2.xml"/><Relationship Id="rId2" Type="http://schemas.openxmlformats.org/officeDocument/2006/relationships/image" Target="../media/image9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Detection, Segmentation and Fine-grained Localization	</a:t>
            </a:r>
            <a:endParaRPr lang="en-US" dirty="0"/>
          </a:p>
        </p:txBody>
      </p:sp>
      <p:sp>
        <p:nvSpPr>
          <p:cNvPr id="3" name="Subtitle 2"/>
          <p:cNvSpPr>
            <a:spLocks noGrp="1"/>
          </p:cNvSpPr>
          <p:nvPr>
            <p:ph type="subTitle" idx="1"/>
          </p:nvPr>
        </p:nvSpPr>
        <p:spPr>
          <a:xfrm>
            <a:off x="1371600" y="3886199"/>
            <a:ext cx="6400800" cy="2734733"/>
          </a:xfrm>
        </p:spPr>
        <p:txBody>
          <a:bodyPr>
            <a:normAutofit/>
          </a:bodyPr>
          <a:lstStyle/>
          <a:p>
            <a:r>
              <a:rPr lang="en-US" dirty="0" err="1" smtClean="0"/>
              <a:t>Bharath</a:t>
            </a:r>
            <a:r>
              <a:rPr lang="en-US" dirty="0" smtClean="0"/>
              <a:t> </a:t>
            </a:r>
            <a:r>
              <a:rPr lang="en-US" dirty="0" err="1" smtClean="0"/>
              <a:t>Hariharan</a:t>
            </a:r>
            <a:r>
              <a:rPr lang="en-US" dirty="0" smtClean="0"/>
              <a:t>, Pablo </a:t>
            </a:r>
            <a:r>
              <a:rPr lang="en-US" dirty="0" err="1" smtClean="0"/>
              <a:t>Arbeláez</a:t>
            </a:r>
            <a:r>
              <a:rPr lang="en-US" dirty="0" smtClean="0"/>
              <a:t>, </a:t>
            </a:r>
            <a:r>
              <a:rPr lang="en-US" dirty="0"/>
              <a:t>Ross </a:t>
            </a:r>
            <a:r>
              <a:rPr lang="en-US" dirty="0" err="1" smtClean="0"/>
              <a:t>Girshick</a:t>
            </a:r>
            <a:r>
              <a:rPr lang="en-US" dirty="0" smtClean="0"/>
              <a:t> and Jitendra Malik</a:t>
            </a:r>
          </a:p>
          <a:p>
            <a:r>
              <a:rPr lang="en-US" dirty="0" smtClean="0"/>
              <a:t>UC </a:t>
            </a:r>
            <a:r>
              <a:rPr lang="en-US" dirty="0" smtClean="0"/>
              <a:t>Berkeley</a:t>
            </a:r>
            <a:endParaRPr lang="en-US" dirty="0" smtClean="0"/>
          </a:p>
        </p:txBody>
      </p:sp>
    </p:spTree>
    <p:extLst>
      <p:ext uri="{BB962C8B-B14F-4D97-AF65-F5344CB8AC3E}">
        <p14:creationId xmlns:p14="http://schemas.microsoft.com/office/powerpoint/2010/main" val="100847460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SDS: Defining the task and benchmark</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7702123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Background: </a:t>
            </a:r>
            <a:br>
              <a:rPr lang="en-US" dirty="0" smtClean="0"/>
            </a:br>
            <a:r>
              <a:rPr lang="en-US" dirty="0" smtClean="0"/>
              <a:t>Evaluating object detectors</a:t>
            </a:r>
            <a:endParaRPr lang="en-US" dirty="0"/>
          </a:p>
        </p:txBody>
      </p:sp>
      <p:sp>
        <p:nvSpPr>
          <p:cNvPr id="3" name="Content Placeholder 2"/>
          <p:cNvSpPr>
            <a:spLocks noGrp="1"/>
          </p:cNvSpPr>
          <p:nvPr>
            <p:ph idx="1"/>
          </p:nvPr>
        </p:nvSpPr>
        <p:spPr>
          <a:xfrm>
            <a:off x="457200" y="1600200"/>
            <a:ext cx="4690533" cy="2771230"/>
          </a:xfrm>
        </p:spPr>
        <p:txBody>
          <a:bodyPr>
            <a:normAutofit fontScale="92500" lnSpcReduction="10000"/>
          </a:bodyPr>
          <a:lstStyle/>
          <a:p>
            <a:r>
              <a:rPr lang="en-US" dirty="0" smtClean="0"/>
              <a:t>Algorithm outputs ranked list of boxes with category labels</a:t>
            </a:r>
          </a:p>
          <a:p>
            <a:r>
              <a:rPr lang="en-US" dirty="0" smtClean="0"/>
              <a:t>Compute overlap between detection and ground truth box</a:t>
            </a:r>
          </a:p>
          <a:p>
            <a:endParaRPr lang="en-US" dirty="0"/>
          </a:p>
          <a:p>
            <a:endParaRPr lang="en-US" dirty="0" smtClean="0"/>
          </a:p>
          <a:p>
            <a:pPr marL="0" indent="0">
              <a:buNone/>
            </a:pPr>
            <a:endParaRPr lang="en-US" dirty="0" smtClean="0"/>
          </a:p>
          <a:p>
            <a:endParaRPr lang="en-US" dirty="0" smtClean="0"/>
          </a:p>
        </p:txBody>
      </p:sp>
      <p:sp>
        <p:nvSpPr>
          <p:cNvPr id="4" name="Rectangle 3"/>
          <p:cNvSpPr/>
          <p:nvPr/>
        </p:nvSpPr>
        <p:spPr>
          <a:xfrm>
            <a:off x="5943600" y="1778000"/>
            <a:ext cx="1490133" cy="1490133"/>
          </a:xfrm>
          <a:prstGeom prst="rect">
            <a:avLst/>
          </a:prstGeom>
          <a:solidFill>
            <a:srgbClr val="800000">
              <a:alpha val="6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620933" y="2438400"/>
            <a:ext cx="1540934" cy="1422400"/>
          </a:xfrm>
          <a:prstGeom prst="rect">
            <a:avLst/>
          </a:prstGeom>
          <a:solidFill>
            <a:srgbClr val="008000">
              <a:alpha val="67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p:cNvGrpSpPr/>
          <p:nvPr/>
        </p:nvGrpSpPr>
        <p:grpSpPr>
          <a:xfrm>
            <a:off x="5147733" y="4371430"/>
            <a:ext cx="3488248" cy="1642744"/>
            <a:chOff x="5147733" y="4371430"/>
            <a:chExt cx="3488248" cy="1642744"/>
          </a:xfrm>
        </p:grpSpPr>
        <p:grpSp>
          <p:nvGrpSpPr>
            <p:cNvPr id="8" name="Group 7"/>
            <p:cNvGrpSpPr/>
            <p:nvPr/>
          </p:nvGrpSpPr>
          <p:grpSpPr>
            <a:xfrm>
              <a:off x="6603981" y="4371430"/>
              <a:ext cx="2032000" cy="1642744"/>
              <a:chOff x="5638800" y="3778775"/>
              <a:chExt cx="2032000" cy="1642744"/>
            </a:xfrm>
          </p:grpSpPr>
          <p:pic>
            <p:nvPicPr>
              <p:cNvPr id="9" name="Picture 8" descr="2229.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133" y="3778775"/>
                <a:ext cx="606946" cy="606946"/>
              </a:xfrm>
              <a:prstGeom prst="rect">
                <a:avLst/>
              </a:prstGeom>
            </p:spPr>
          </p:pic>
          <p:sp>
            <p:nvSpPr>
              <p:cNvPr id="10" name="Rectangle 9"/>
              <p:cNvSpPr/>
              <p:nvPr/>
            </p:nvSpPr>
            <p:spPr>
              <a:xfrm>
                <a:off x="5892800" y="4013200"/>
                <a:ext cx="423333" cy="423333"/>
              </a:xfrm>
              <a:prstGeom prst="rect">
                <a:avLst/>
              </a:prstGeom>
              <a:solidFill>
                <a:srgbClr val="BE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942666" y="4013200"/>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926669" y="4910652"/>
                <a:ext cx="423333" cy="423333"/>
              </a:xfrm>
              <a:prstGeom prst="rect">
                <a:avLst/>
              </a:prstGeom>
              <a:solidFill>
                <a:srgbClr val="BE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42669" y="4910652"/>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5638800" y="4639733"/>
                <a:ext cx="203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316134" y="4775188"/>
                <a:ext cx="626536" cy="646331"/>
              </a:xfrm>
              <a:prstGeom prst="rect">
                <a:avLst/>
              </a:prstGeom>
              <a:noFill/>
            </p:spPr>
            <p:txBody>
              <a:bodyPr wrap="square" rtlCol="0">
                <a:spAutoFit/>
              </a:bodyPr>
              <a:lstStyle/>
              <a:p>
                <a:pPr algn="ctr"/>
                <a:r>
                  <a:rPr lang="en-US" sz="3600" dirty="0" smtClean="0"/>
                  <a:t>U</a:t>
                </a:r>
                <a:endParaRPr lang="en-US" sz="3600" dirty="0"/>
              </a:p>
            </p:txBody>
          </p:sp>
        </p:grpSp>
        <p:sp>
          <p:nvSpPr>
            <p:cNvPr id="16" name="TextBox 15"/>
            <p:cNvSpPr txBox="1"/>
            <p:nvPr/>
          </p:nvSpPr>
          <p:spPr>
            <a:xfrm>
              <a:off x="5147733" y="4884665"/>
              <a:ext cx="1456248" cy="584776"/>
            </a:xfrm>
            <a:prstGeom prst="rect">
              <a:avLst/>
            </a:prstGeom>
            <a:noFill/>
          </p:spPr>
          <p:txBody>
            <a:bodyPr wrap="square" rtlCol="0">
              <a:spAutoFit/>
            </a:bodyPr>
            <a:lstStyle/>
            <a:p>
              <a:r>
                <a:rPr lang="en-US" sz="2400" dirty="0" smtClean="0"/>
                <a:t>Overlap</a:t>
              </a:r>
              <a:r>
                <a:rPr lang="en-US" sz="3200" dirty="0" smtClean="0"/>
                <a:t> </a:t>
              </a:r>
              <a:r>
                <a:rPr lang="en-US" sz="2400" dirty="0" smtClean="0"/>
                <a:t>=</a:t>
              </a:r>
              <a:endParaRPr lang="en-US" sz="2400" dirty="0"/>
            </a:p>
          </p:txBody>
        </p:sp>
      </p:grpSp>
    </p:spTree>
    <p:extLst>
      <p:ext uri="{BB962C8B-B14F-4D97-AF65-F5344CB8AC3E}">
        <p14:creationId xmlns:p14="http://schemas.microsoft.com/office/powerpoint/2010/main" val="92157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733515" y="4371430"/>
            <a:ext cx="1727202" cy="739795"/>
          </a:xfrm>
          <a:prstGeom prst="rect">
            <a:avLst/>
          </a:prstGeom>
          <a:solidFill>
            <a:srgbClr val="FBFF6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a:normAutofit fontScale="90000"/>
          </a:bodyPr>
          <a:lstStyle/>
          <a:p>
            <a:r>
              <a:rPr lang="en-US" dirty="0" smtClean="0"/>
              <a:t>Background: </a:t>
            </a:r>
            <a:br>
              <a:rPr lang="en-US" dirty="0" smtClean="0"/>
            </a:br>
            <a:r>
              <a:rPr lang="en-US" dirty="0" smtClean="0"/>
              <a:t>Evaluating object detectors</a:t>
            </a:r>
            <a:endParaRPr lang="en-US" dirty="0"/>
          </a:p>
        </p:txBody>
      </p:sp>
      <p:sp>
        <p:nvSpPr>
          <p:cNvPr id="4" name="Rectangle 3"/>
          <p:cNvSpPr/>
          <p:nvPr/>
        </p:nvSpPr>
        <p:spPr>
          <a:xfrm>
            <a:off x="5943600" y="1778000"/>
            <a:ext cx="1490133" cy="1490133"/>
          </a:xfrm>
          <a:prstGeom prst="rect">
            <a:avLst/>
          </a:prstGeom>
          <a:solidFill>
            <a:srgbClr val="800000">
              <a:alpha val="6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620933" y="2438400"/>
            <a:ext cx="1540934" cy="1422400"/>
          </a:xfrm>
          <a:prstGeom prst="rect">
            <a:avLst/>
          </a:prstGeom>
          <a:solidFill>
            <a:srgbClr val="008000">
              <a:alpha val="67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p:nvGrpSpPr>
        <p:grpSpPr>
          <a:xfrm>
            <a:off x="6603981" y="4374435"/>
            <a:ext cx="2032000" cy="1639739"/>
            <a:chOff x="5638800" y="3781780"/>
            <a:chExt cx="2032000" cy="1639739"/>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133" y="3781780"/>
              <a:ext cx="606946" cy="600936"/>
            </a:xfrm>
            <a:prstGeom prst="rect">
              <a:avLst/>
            </a:prstGeom>
          </p:spPr>
        </p:pic>
        <p:sp>
          <p:nvSpPr>
            <p:cNvPr id="10" name="Rectangle 9"/>
            <p:cNvSpPr/>
            <p:nvPr/>
          </p:nvSpPr>
          <p:spPr>
            <a:xfrm>
              <a:off x="5892800" y="4013200"/>
              <a:ext cx="423333" cy="423333"/>
            </a:xfrm>
            <a:prstGeom prst="rect">
              <a:avLst/>
            </a:prstGeom>
            <a:solidFill>
              <a:srgbClr val="BE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942666" y="4013200"/>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926669" y="4910652"/>
              <a:ext cx="423333" cy="423333"/>
            </a:xfrm>
            <a:prstGeom prst="rect">
              <a:avLst/>
            </a:prstGeom>
            <a:solidFill>
              <a:srgbClr val="BE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42669" y="4910652"/>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5638800" y="4639733"/>
              <a:ext cx="203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316134" y="4775188"/>
              <a:ext cx="626536" cy="646331"/>
            </a:xfrm>
            <a:prstGeom prst="rect">
              <a:avLst/>
            </a:prstGeom>
            <a:noFill/>
          </p:spPr>
          <p:txBody>
            <a:bodyPr wrap="square" rtlCol="0">
              <a:spAutoFit/>
            </a:bodyPr>
            <a:lstStyle/>
            <a:p>
              <a:pPr algn="ctr"/>
              <a:r>
                <a:rPr lang="en-US" sz="3600" dirty="0" smtClean="0"/>
                <a:t>U</a:t>
              </a:r>
              <a:endParaRPr lang="en-US" sz="3600" dirty="0"/>
            </a:p>
          </p:txBody>
        </p:sp>
      </p:grpSp>
      <p:sp>
        <p:nvSpPr>
          <p:cNvPr id="16" name="TextBox 15"/>
          <p:cNvSpPr txBox="1"/>
          <p:nvPr/>
        </p:nvSpPr>
        <p:spPr>
          <a:xfrm>
            <a:off x="5147733" y="4884665"/>
            <a:ext cx="1456248" cy="584776"/>
          </a:xfrm>
          <a:prstGeom prst="rect">
            <a:avLst/>
          </a:prstGeom>
          <a:noFill/>
        </p:spPr>
        <p:txBody>
          <a:bodyPr wrap="square" rtlCol="0">
            <a:spAutoFit/>
          </a:bodyPr>
          <a:lstStyle/>
          <a:p>
            <a:r>
              <a:rPr lang="en-US" sz="2400" dirty="0" smtClean="0"/>
              <a:t>Overlap</a:t>
            </a:r>
            <a:r>
              <a:rPr lang="en-US" sz="3200" dirty="0" smtClean="0"/>
              <a:t> </a:t>
            </a:r>
            <a:r>
              <a:rPr lang="en-US" sz="2400" dirty="0" smtClean="0"/>
              <a:t>=</a:t>
            </a:r>
            <a:endParaRPr lang="en-US" sz="2400" dirty="0"/>
          </a:p>
        </p:txBody>
      </p:sp>
      <p:sp>
        <p:nvSpPr>
          <p:cNvPr id="19" name="Rectangle 18"/>
          <p:cNvSpPr/>
          <p:nvPr/>
        </p:nvSpPr>
        <p:spPr>
          <a:xfrm>
            <a:off x="6620933" y="2438400"/>
            <a:ext cx="812800" cy="829733"/>
          </a:xfrm>
          <a:prstGeom prst="rect">
            <a:avLst/>
          </a:prstGeom>
          <a:solidFill>
            <a:srgbClr val="FBFF6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Content Placeholder 2"/>
          <p:cNvSpPr txBox="1">
            <a:spLocks/>
          </p:cNvSpPr>
          <p:nvPr/>
        </p:nvSpPr>
        <p:spPr>
          <a:xfrm>
            <a:off x="457200" y="1600200"/>
            <a:ext cx="4690533" cy="277123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Algorithm outputs ranked list of boxes with category labels</a:t>
            </a:r>
          </a:p>
          <a:p>
            <a:r>
              <a:rPr lang="en-US" dirty="0" smtClean="0"/>
              <a:t>Compute overlap between detection and ground truth box</a:t>
            </a:r>
          </a:p>
          <a:p>
            <a:endParaRPr lang="en-US" dirty="0" smtClean="0"/>
          </a:p>
          <a:p>
            <a:endParaRPr lang="en-US" dirty="0" smtClean="0"/>
          </a:p>
          <a:p>
            <a:pPr marL="0" indent="0">
              <a:buFont typeface="Arial"/>
              <a:buNone/>
            </a:pPr>
            <a:endParaRPr lang="en-US" dirty="0" smtClean="0"/>
          </a:p>
          <a:p>
            <a:endParaRPr lang="en-US" dirty="0"/>
          </a:p>
        </p:txBody>
      </p:sp>
    </p:spTree>
    <p:extLst>
      <p:ext uri="{BB962C8B-B14F-4D97-AF65-F5344CB8AC3E}">
        <p14:creationId xmlns:p14="http://schemas.microsoft.com/office/powerpoint/2010/main" val="37432554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33515" y="5296310"/>
            <a:ext cx="1727202" cy="739795"/>
          </a:xfrm>
          <a:prstGeom prst="rect">
            <a:avLst/>
          </a:prstGeom>
          <a:solidFill>
            <a:srgbClr val="FBFF6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a:normAutofit fontScale="90000"/>
          </a:bodyPr>
          <a:lstStyle/>
          <a:p>
            <a:r>
              <a:rPr lang="en-US" dirty="0" smtClean="0"/>
              <a:t>Background: </a:t>
            </a:r>
            <a:br>
              <a:rPr lang="en-US" dirty="0" smtClean="0"/>
            </a:br>
            <a:r>
              <a:rPr lang="en-US" dirty="0" smtClean="0"/>
              <a:t>Evaluating object detectors</a:t>
            </a:r>
            <a:endParaRPr lang="en-US" dirty="0"/>
          </a:p>
        </p:txBody>
      </p:sp>
      <p:sp>
        <p:nvSpPr>
          <p:cNvPr id="3" name="Content Placeholder 2"/>
          <p:cNvSpPr>
            <a:spLocks noGrp="1"/>
          </p:cNvSpPr>
          <p:nvPr>
            <p:ph idx="1"/>
          </p:nvPr>
        </p:nvSpPr>
        <p:spPr>
          <a:xfrm>
            <a:off x="457200" y="1600200"/>
            <a:ext cx="4690533" cy="5257800"/>
          </a:xfrm>
        </p:spPr>
        <p:txBody>
          <a:bodyPr>
            <a:normAutofit fontScale="92500" lnSpcReduction="20000"/>
          </a:bodyPr>
          <a:lstStyle/>
          <a:p>
            <a:r>
              <a:rPr lang="en-US" dirty="0" smtClean="0"/>
              <a:t>Algorithm outputs ranked list of boxes with category labels</a:t>
            </a:r>
          </a:p>
          <a:p>
            <a:r>
              <a:rPr lang="en-US" dirty="0" smtClean="0"/>
              <a:t>Compute overlap between detection and ground truth box</a:t>
            </a:r>
          </a:p>
          <a:p>
            <a:r>
              <a:rPr lang="en-US" dirty="0" smtClean="0"/>
              <a:t>If overlap &gt; thresh, correct</a:t>
            </a:r>
          </a:p>
          <a:p>
            <a:r>
              <a:rPr lang="en-US" dirty="0" smtClean="0"/>
              <a:t>Compute precision-recall (PR) curve</a:t>
            </a:r>
          </a:p>
          <a:p>
            <a:r>
              <a:rPr lang="en-US" dirty="0" smtClean="0"/>
              <a:t>Compute area under PR curve : Average Precision (AP)</a:t>
            </a:r>
          </a:p>
          <a:p>
            <a:endParaRPr lang="en-US" dirty="0" smtClean="0"/>
          </a:p>
        </p:txBody>
      </p:sp>
      <p:sp>
        <p:nvSpPr>
          <p:cNvPr id="4" name="Rectangle 3"/>
          <p:cNvSpPr/>
          <p:nvPr/>
        </p:nvSpPr>
        <p:spPr>
          <a:xfrm>
            <a:off x="5943600" y="1778000"/>
            <a:ext cx="1490133" cy="1490133"/>
          </a:xfrm>
          <a:prstGeom prst="rect">
            <a:avLst/>
          </a:prstGeom>
          <a:solidFill>
            <a:srgbClr val="800000">
              <a:alpha val="6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620933" y="2438400"/>
            <a:ext cx="1540934" cy="1422400"/>
          </a:xfrm>
          <a:prstGeom prst="rect">
            <a:avLst/>
          </a:prstGeom>
          <a:solidFill>
            <a:srgbClr val="008000">
              <a:alpha val="67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 name="Group 7"/>
          <p:cNvGrpSpPr/>
          <p:nvPr/>
        </p:nvGrpSpPr>
        <p:grpSpPr>
          <a:xfrm>
            <a:off x="6603981" y="4371430"/>
            <a:ext cx="2032000" cy="1642744"/>
            <a:chOff x="5638800" y="3778775"/>
            <a:chExt cx="2032000" cy="1642744"/>
          </a:xfrm>
        </p:grpSpPr>
        <p:pic>
          <p:nvPicPr>
            <p:cNvPr id="9" name="Picture 8" descr="2229.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133" y="3778775"/>
              <a:ext cx="606946" cy="606946"/>
            </a:xfrm>
            <a:prstGeom prst="rect">
              <a:avLst/>
            </a:prstGeom>
          </p:spPr>
        </p:pic>
        <p:sp>
          <p:nvSpPr>
            <p:cNvPr id="10" name="Rectangle 9"/>
            <p:cNvSpPr/>
            <p:nvPr/>
          </p:nvSpPr>
          <p:spPr>
            <a:xfrm>
              <a:off x="5892800" y="4013200"/>
              <a:ext cx="423333" cy="423333"/>
            </a:xfrm>
            <a:prstGeom prst="rect">
              <a:avLst/>
            </a:prstGeom>
            <a:solidFill>
              <a:srgbClr val="BE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942666" y="4013200"/>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926669" y="4910652"/>
              <a:ext cx="423333" cy="423333"/>
            </a:xfrm>
            <a:prstGeom prst="rect">
              <a:avLst/>
            </a:prstGeom>
            <a:solidFill>
              <a:srgbClr val="BE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42669" y="4910652"/>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5638800" y="4639733"/>
              <a:ext cx="203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316134" y="4775188"/>
              <a:ext cx="626536" cy="646331"/>
            </a:xfrm>
            <a:prstGeom prst="rect">
              <a:avLst/>
            </a:prstGeom>
            <a:noFill/>
          </p:spPr>
          <p:txBody>
            <a:bodyPr wrap="square" rtlCol="0">
              <a:spAutoFit/>
            </a:bodyPr>
            <a:lstStyle/>
            <a:p>
              <a:pPr algn="ctr"/>
              <a:r>
                <a:rPr lang="en-US" sz="3600" dirty="0" smtClean="0"/>
                <a:t>U</a:t>
              </a:r>
              <a:endParaRPr lang="en-US" sz="3600" dirty="0"/>
            </a:p>
          </p:txBody>
        </p:sp>
      </p:grpSp>
      <p:sp>
        <p:nvSpPr>
          <p:cNvPr id="16" name="TextBox 15"/>
          <p:cNvSpPr txBox="1"/>
          <p:nvPr/>
        </p:nvSpPr>
        <p:spPr>
          <a:xfrm>
            <a:off x="5147733" y="4884665"/>
            <a:ext cx="1456248" cy="584776"/>
          </a:xfrm>
          <a:prstGeom prst="rect">
            <a:avLst/>
          </a:prstGeom>
          <a:noFill/>
        </p:spPr>
        <p:txBody>
          <a:bodyPr wrap="square" rtlCol="0">
            <a:spAutoFit/>
          </a:bodyPr>
          <a:lstStyle/>
          <a:p>
            <a:r>
              <a:rPr lang="en-US" sz="2400" dirty="0" smtClean="0"/>
              <a:t>Overlap</a:t>
            </a:r>
            <a:r>
              <a:rPr lang="en-US" sz="3200" dirty="0" smtClean="0"/>
              <a:t> </a:t>
            </a:r>
            <a:r>
              <a:rPr lang="en-US" sz="2400" dirty="0" smtClean="0"/>
              <a:t>=</a:t>
            </a:r>
            <a:endParaRPr lang="en-US" sz="2400" dirty="0"/>
          </a:p>
        </p:txBody>
      </p:sp>
      <p:sp>
        <p:nvSpPr>
          <p:cNvPr id="17" name="Rectangle 16"/>
          <p:cNvSpPr/>
          <p:nvPr/>
        </p:nvSpPr>
        <p:spPr>
          <a:xfrm>
            <a:off x="5943600" y="1778000"/>
            <a:ext cx="1490133" cy="1490133"/>
          </a:xfrm>
          <a:prstGeom prst="rect">
            <a:avLst/>
          </a:prstGeom>
          <a:solidFill>
            <a:srgbClr val="FBFF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603981" y="2438400"/>
            <a:ext cx="1557886" cy="1422400"/>
          </a:xfrm>
          <a:prstGeom prst="rect">
            <a:avLst/>
          </a:prstGeom>
          <a:solidFill>
            <a:srgbClr val="FBFF6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620933" y="2438400"/>
            <a:ext cx="812800" cy="829733"/>
          </a:xfrm>
          <a:prstGeom prst="rect">
            <a:avLst/>
          </a:prstGeom>
          <a:solidFill>
            <a:srgbClr val="FBFF6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752569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segments</a:t>
            </a:r>
            <a:endParaRPr lang="en-US" dirty="0"/>
          </a:p>
        </p:txBody>
      </p:sp>
      <p:sp>
        <p:nvSpPr>
          <p:cNvPr id="3" name="Content Placeholder 2"/>
          <p:cNvSpPr>
            <a:spLocks noGrp="1"/>
          </p:cNvSpPr>
          <p:nvPr>
            <p:ph idx="1"/>
          </p:nvPr>
        </p:nvSpPr>
        <p:spPr>
          <a:xfrm>
            <a:off x="457200" y="1600201"/>
            <a:ext cx="4758267" cy="2771230"/>
          </a:xfrm>
        </p:spPr>
        <p:txBody>
          <a:bodyPr>
            <a:normAutofit fontScale="92500" lnSpcReduction="10000"/>
          </a:bodyPr>
          <a:lstStyle/>
          <a:p>
            <a:r>
              <a:rPr lang="en-US" dirty="0" smtClean="0"/>
              <a:t>Algorithm outputs ranked list of </a:t>
            </a:r>
            <a:r>
              <a:rPr lang="en-US" dirty="0" smtClean="0">
                <a:solidFill>
                  <a:srgbClr val="FF0000"/>
                </a:solidFill>
              </a:rPr>
              <a:t>segments </a:t>
            </a:r>
            <a:r>
              <a:rPr lang="en-US" dirty="0" smtClean="0"/>
              <a:t>with category labels</a:t>
            </a:r>
            <a:endParaRPr lang="en-US" dirty="0" smtClean="0">
              <a:solidFill>
                <a:srgbClr val="FF0000"/>
              </a:solidFill>
            </a:endParaRPr>
          </a:p>
          <a:p>
            <a:r>
              <a:rPr lang="en-US" dirty="0" smtClean="0"/>
              <a:t>Compute </a:t>
            </a:r>
            <a:r>
              <a:rPr lang="en-US" dirty="0" smtClean="0">
                <a:solidFill>
                  <a:srgbClr val="FF0000"/>
                </a:solidFill>
              </a:rPr>
              <a:t>region overlap</a:t>
            </a:r>
            <a:r>
              <a:rPr lang="en-US" dirty="0" smtClean="0"/>
              <a:t> of each detection with ground truth instances</a:t>
            </a:r>
          </a:p>
        </p:txBody>
      </p:sp>
      <p:grpSp>
        <p:nvGrpSpPr>
          <p:cNvPr id="5" name="Group 4"/>
          <p:cNvGrpSpPr/>
          <p:nvPr/>
        </p:nvGrpSpPr>
        <p:grpSpPr>
          <a:xfrm>
            <a:off x="5215467" y="4371430"/>
            <a:ext cx="3420514" cy="1642744"/>
            <a:chOff x="5215467" y="4371430"/>
            <a:chExt cx="3420514" cy="1642744"/>
          </a:xfrm>
        </p:grpSpPr>
        <p:grpSp>
          <p:nvGrpSpPr>
            <p:cNvPr id="20" name="Group 19"/>
            <p:cNvGrpSpPr/>
            <p:nvPr/>
          </p:nvGrpSpPr>
          <p:grpSpPr>
            <a:xfrm>
              <a:off x="6603981" y="4371430"/>
              <a:ext cx="2032000" cy="1642744"/>
              <a:chOff x="5638800" y="3778775"/>
              <a:chExt cx="2032000" cy="1642744"/>
            </a:xfrm>
          </p:grpSpPr>
          <p:pic>
            <p:nvPicPr>
              <p:cNvPr id="17" name="Picture 16" descr="2229.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133" y="3778775"/>
                <a:ext cx="606946" cy="606946"/>
              </a:xfrm>
              <a:prstGeom prst="rect">
                <a:avLst/>
              </a:prstGeom>
            </p:spPr>
          </p:pic>
          <p:sp>
            <p:nvSpPr>
              <p:cNvPr id="10" name="Rectangle 9"/>
              <p:cNvSpPr/>
              <p:nvPr/>
            </p:nvSpPr>
            <p:spPr>
              <a:xfrm>
                <a:off x="5892800" y="4013200"/>
                <a:ext cx="423333" cy="423333"/>
              </a:xfrm>
              <a:prstGeom prst="rect">
                <a:avLst/>
              </a:prstGeom>
              <a:solidFill>
                <a:srgbClr val="FF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942666" y="4013200"/>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926669" y="4910652"/>
                <a:ext cx="423333" cy="423333"/>
              </a:xfrm>
              <a:prstGeom prst="rect">
                <a:avLst/>
              </a:prstGeom>
              <a:solidFill>
                <a:srgbClr val="FF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42669" y="4910652"/>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638800" y="4639733"/>
                <a:ext cx="203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316134" y="4775188"/>
                <a:ext cx="626536" cy="646331"/>
              </a:xfrm>
              <a:prstGeom prst="rect">
                <a:avLst/>
              </a:prstGeom>
              <a:noFill/>
            </p:spPr>
            <p:txBody>
              <a:bodyPr wrap="square" rtlCol="0">
                <a:spAutoFit/>
              </a:bodyPr>
              <a:lstStyle/>
              <a:p>
                <a:pPr algn="ctr"/>
                <a:r>
                  <a:rPr lang="en-US" sz="3600" dirty="0" smtClean="0"/>
                  <a:t>U</a:t>
                </a:r>
                <a:endParaRPr lang="en-US" sz="3600" dirty="0"/>
              </a:p>
            </p:txBody>
          </p:sp>
        </p:grpSp>
        <p:sp>
          <p:nvSpPr>
            <p:cNvPr id="19" name="TextBox 18"/>
            <p:cNvSpPr txBox="1"/>
            <p:nvPr/>
          </p:nvSpPr>
          <p:spPr>
            <a:xfrm>
              <a:off x="5215467" y="4978376"/>
              <a:ext cx="1721249" cy="830997"/>
            </a:xfrm>
            <a:prstGeom prst="rect">
              <a:avLst/>
            </a:prstGeom>
            <a:noFill/>
          </p:spPr>
          <p:txBody>
            <a:bodyPr wrap="square" rtlCol="0">
              <a:spAutoFit/>
            </a:bodyPr>
            <a:lstStyle/>
            <a:p>
              <a:r>
                <a:rPr lang="en-US" sz="2400" dirty="0" smtClean="0"/>
                <a:t>region  = overlap</a:t>
              </a:r>
              <a:endParaRPr lang="en-US" sz="2400" dirty="0"/>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727" y="1083733"/>
            <a:ext cx="1984745" cy="2709334"/>
          </a:xfrm>
          <a:prstGeom prst="rect">
            <a:avLst/>
          </a:prstGeom>
        </p:spPr>
      </p:pic>
    </p:spTree>
    <p:extLst>
      <p:ext uri="{BB962C8B-B14F-4D97-AF65-F5344CB8AC3E}">
        <p14:creationId xmlns:p14="http://schemas.microsoft.com/office/powerpoint/2010/main" val="10633443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733515" y="4371430"/>
            <a:ext cx="1727202" cy="739795"/>
          </a:xfrm>
          <a:prstGeom prst="rect">
            <a:avLst/>
          </a:prstGeom>
          <a:solidFill>
            <a:srgbClr val="FBFF6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a:lstStyle/>
          <a:p>
            <a:r>
              <a:rPr lang="en-US" dirty="0" smtClean="0"/>
              <a:t>Evaluation metric</a:t>
            </a:r>
            <a:endParaRPr lang="en-US" dirty="0"/>
          </a:p>
        </p:txBody>
      </p:sp>
      <p:grpSp>
        <p:nvGrpSpPr>
          <p:cNvPr id="20" name="Group 19"/>
          <p:cNvGrpSpPr/>
          <p:nvPr/>
        </p:nvGrpSpPr>
        <p:grpSpPr>
          <a:xfrm>
            <a:off x="6603981" y="4605855"/>
            <a:ext cx="2032000" cy="1408319"/>
            <a:chOff x="5638800" y="4013200"/>
            <a:chExt cx="2032000" cy="1408319"/>
          </a:xfrm>
        </p:grpSpPr>
        <p:sp>
          <p:nvSpPr>
            <p:cNvPr id="10" name="Rectangle 9"/>
            <p:cNvSpPr/>
            <p:nvPr/>
          </p:nvSpPr>
          <p:spPr>
            <a:xfrm>
              <a:off x="5892800" y="4013200"/>
              <a:ext cx="423333" cy="423333"/>
            </a:xfrm>
            <a:prstGeom prst="rect">
              <a:avLst/>
            </a:prstGeom>
            <a:solidFill>
              <a:srgbClr val="FF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942666" y="4013200"/>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926669" y="4910652"/>
              <a:ext cx="423333" cy="423333"/>
            </a:xfrm>
            <a:prstGeom prst="rect">
              <a:avLst/>
            </a:prstGeom>
            <a:solidFill>
              <a:srgbClr val="FF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42669" y="4910652"/>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638800" y="4639733"/>
              <a:ext cx="203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316134" y="4775188"/>
              <a:ext cx="626536" cy="646331"/>
            </a:xfrm>
            <a:prstGeom prst="rect">
              <a:avLst/>
            </a:prstGeom>
            <a:noFill/>
          </p:spPr>
          <p:txBody>
            <a:bodyPr wrap="square" rtlCol="0">
              <a:spAutoFit/>
            </a:bodyPr>
            <a:lstStyle/>
            <a:p>
              <a:pPr algn="ctr"/>
              <a:r>
                <a:rPr lang="en-US" sz="3600" dirty="0" smtClean="0"/>
                <a:t>U</a:t>
              </a:r>
              <a:endParaRPr lang="en-US" sz="3600" dirty="0"/>
            </a:p>
          </p:txBody>
        </p:sp>
      </p:grpSp>
      <p:pic>
        <p:nvPicPr>
          <p:cNvPr id="4" name="Picture 3" descr="regionov_int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3727" y="1083733"/>
            <a:ext cx="1984745" cy="2709335"/>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14" y="4374435"/>
            <a:ext cx="606946" cy="600936"/>
          </a:xfrm>
          <a:prstGeom prst="rect">
            <a:avLst/>
          </a:prstGeom>
        </p:spPr>
      </p:pic>
      <p:sp>
        <p:nvSpPr>
          <p:cNvPr id="17" name="Content Placeholder 2"/>
          <p:cNvSpPr>
            <a:spLocks noGrp="1"/>
          </p:cNvSpPr>
          <p:nvPr>
            <p:ph idx="1"/>
          </p:nvPr>
        </p:nvSpPr>
        <p:spPr>
          <a:xfrm>
            <a:off x="457200" y="1600201"/>
            <a:ext cx="4758267" cy="2771230"/>
          </a:xfrm>
        </p:spPr>
        <p:txBody>
          <a:bodyPr>
            <a:normAutofit fontScale="92500" lnSpcReduction="10000"/>
          </a:bodyPr>
          <a:lstStyle/>
          <a:p>
            <a:r>
              <a:rPr lang="en-US" dirty="0" smtClean="0"/>
              <a:t>Algorithm outputs ranked list of </a:t>
            </a:r>
            <a:r>
              <a:rPr lang="en-US" dirty="0" smtClean="0">
                <a:solidFill>
                  <a:srgbClr val="FF0000"/>
                </a:solidFill>
              </a:rPr>
              <a:t>segments </a:t>
            </a:r>
            <a:r>
              <a:rPr lang="en-US" dirty="0" smtClean="0"/>
              <a:t>with category labels</a:t>
            </a:r>
            <a:endParaRPr lang="en-US" dirty="0" smtClean="0">
              <a:solidFill>
                <a:srgbClr val="FF0000"/>
              </a:solidFill>
            </a:endParaRPr>
          </a:p>
          <a:p>
            <a:r>
              <a:rPr lang="en-US" dirty="0" smtClean="0"/>
              <a:t>Compute </a:t>
            </a:r>
            <a:r>
              <a:rPr lang="en-US" dirty="0" smtClean="0">
                <a:solidFill>
                  <a:srgbClr val="FF0000"/>
                </a:solidFill>
              </a:rPr>
              <a:t>region overlap</a:t>
            </a:r>
            <a:r>
              <a:rPr lang="en-US" dirty="0" smtClean="0"/>
              <a:t> of each detection with ground truth instances</a:t>
            </a:r>
          </a:p>
        </p:txBody>
      </p:sp>
      <p:sp>
        <p:nvSpPr>
          <p:cNvPr id="21" name="TextBox 20"/>
          <p:cNvSpPr txBox="1"/>
          <p:nvPr/>
        </p:nvSpPr>
        <p:spPr>
          <a:xfrm>
            <a:off x="5215467" y="4978376"/>
            <a:ext cx="1721249" cy="830997"/>
          </a:xfrm>
          <a:prstGeom prst="rect">
            <a:avLst/>
          </a:prstGeom>
          <a:noFill/>
        </p:spPr>
        <p:txBody>
          <a:bodyPr wrap="square" rtlCol="0">
            <a:spAutoFit/>
          </a:bodyPr>
          <a:lstStyle/>
          <a:p>
            <a:r>
              <a:rPr lang="en-US" sz="2400" dirty="0" smtClean="0"/>
              <a:t>region  = overlap</a:t>
            </a:r>
            <a:endParaRPr lang="en-US" sz="2400" dirty="0"/>
          </a:p>
        </p:txBody>
      </p:sp>
    </p:spTree>
    <p:extLst>
      <p:ext uri="{BB962C8B-B14F-4D97-AF65-F5344CB8AC3E}">
        <p14:creationId xmlns:p14="http://schemas.microsoft.com/office/powerpoint/2010/main" val="39395623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6733515" y="5352490"/>
            <a:ext cx="1727202" cy="739795"/>
          </a:xfrm>
          <a:prstGeom prst="rect">
            <a:avLst/>
          </a:prstGeom>
          <a:solidFill>
            <a:srgbClr val="FBFF6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p:txBody>
          <a:bodyPr/>
          <a:lstStyle/>
          <a:p>
            <a:r>
              <a:rPr lang="en-US" dirty="0" smtClean="0"/>
              <a:t>Evaluation metric</a:t>
            </a:r>
            <a:endParaRPr lang="en-US" dirty="0"/>
          </a:p>
        </p:txBody>
      </p:sp>
      <p:grpSp>
        <p:nvGrpSpPr>
          <p:cNvPr id="20" name="Group 19"/>
          <p:cNvGrpSpPr/>
          <p:nvPr/>
        </p:nvGrpSpPr>
        <p:grpSpPr>
          <a:xfrm>
            <a:off x="6603981" y="4605855"/>
            <a:ext cx="2032000" cy="1408319"/>
            <a:chOff x="5638800" y="4013200"/>
            <a:chExt cx="2032000" cy="1408319"/>
          </a:xfrm>
        </p:grpSpPr>
        <p:sp>
          <p:nvSpPr>
            <p:cNvPr id="10" name="Rectangle 9"/>
            <p:cNvSpPr/>
            <p:nvPr/>
          </p:nvSpPr>
          <p:spPr>
            <a:xfrm>
              <a:off x="5892800" y="4013200"/>
              <a:ext cx="423333" cy="423333"/>
            </a:xfrm>
            <a:prstGeom prst="rect">
              <a:avLst/>
            </a:prstGeom>
            <a:solidFill>
              <a:srgbClr val="FF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942666" y="4013200"/>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926669" y="4910652"/>
              <a:ext cx="423333" cy="423333"/>
            </a:xfrm>
            <a:prstGeom prst="rect">
              <a:avLst/>
            </a:prstGeom>
            <a:solidFill>
              <a:srgbClr val="FF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42669" y="4910652"/>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638800" y="4639733"/>
              <a:ext cx="203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316134" y="4775188"/>
              <a:ext cx="626536" cy="646331"/>
            </a:xfrm>
            <a:prstGeom prst="rect">
              <a:avLst/>
            </a:prstGeom>
            <a:noFill/>
          </p:spPr>
          <p:txBody>
            <a:bodyPr wrap="square" rtlCol="0">
              <a:spAutoFit/>
            </a:bodyPr>
            <a:lstStyle/>
            <a:p>
              <a:pPr algn="ctr"/>
              <a:r>
                <a:rPr lang="en-US" sz="3600" dirty="0" smtClean="0"/>
                <a:t>U</a:t>
              </a:r>
              <a:endParaRPr lang="en-US" sz="3600" dirty="0"/>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3727" y="1083733"/>
            <a:ext cx="1984745" cy="2709334"/>
          </a:xfrm>
          <a:prstGeom prst="rect">
            <a:avLst/>
          </a:prstGeom>
        </p:spPr>
      </p:pic>
      <p:pic>
        <p:nvPicPr>
          <p:cNvPr id="14" name="Picture 13" descr="2229.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1314" y="4371430"/>
            <a:ext cx="606946" cy="606946"/>
          </a:xfrm>
          <a:prstGeom prst="rect">
            <a:avLst/>
          </a:prstGeom>
        </p:spPr>
      </p:pic>
      <p:sp>
        <p:nvSpPr>
          <p:cNvPr id="17" name="Content Placeholder 2"/>
          <p:cNvSpPr>
            <a:spLocks noGrp="1"/>
          </p:cNvSpPr>
          <p:nvPr>
            <p:ph idx="1"/>
          </p:nvPr>
        </p:nvSpPr>
        <p:spPr>
          <a:xfrm>
            <a:off x="457200" y="1600201"/>
            <a:ext cx="4758267" cy="2771230"/>
          </a:xfrm>
        </p:spPr>
        <p:txBody>
          <a:bodyPr>
            <a:normAutofit fontScale="92500" lnSpcReduction="10000"/>
          </a:bodyPr>
          <a:lstStyle/>
          <a:p>
            <a:r>
              <a:rPr lang="en-US" dirty="0" smtClean="0"/>
              <a:t>Algorithm outputs ranked list of </a:t>
            </a:r>
            <a:r>
              <a:rPr lang="en-US" dirty="0" smtClean="0">
                <a:solidFill>
                  <a:srgbClr val="FF0000"/>
                </a:solidFill>
              </a:rPr>
              <a:t>segments </a:t>
            </a:r>
            <a:r>
              <a:rPr lang="en-US" dirty="0" smtClean="0"/>
              <a:t>with category labels</a:t>
            </a:r>
            <a:endParaRPr lang="en-US" dirty="0" smtClean="0">
              <a:solidFill>
                <a:srgbClr val="FF0000"/>
              </a:solidFill>
            </a:endParaRPr>
          </a:p>
          <a:p>
            <a:r>
              <a:rPr lang="en-US" dirty="0" smtClean="0"/>
              <a:t>Compute </a:t>
            </a:r>
            <a:r>
              <a:rPr lang="en-US" dirty="0" smtClean="0">
                <a:solidFill>
                  <a:srgbClr val="FF0000"/>
                </a:solidFill>
              </a:rPr>
              <a:t>region overlap</a:t>
            </a:r>
            <a:r>
              <a:rPr lang="en-US" dirty="0" smtClean="0"/>
              <a:t> of each detection with ground truth instances</a:t>
            </a:r>
          </a:p>
          <a:p>
            <a:endParaRPr lang="en-US" dirty="0" smtClean="0"/>
          </a:p>
        </p:txBody>
      </p:sp>
      <p:sp>
        <p:nvSpPr>
          <p:cNvPr id="22" name="TextBox 21"/>
          <p:cNvSpPr txBox="1"/>
          <p:nvPr/>
        </p:nvSpPr>
        <p:spPr>
          <a:xfrm>
            <a:off x="5215467" y="4978376"/>
            <a:ext cx="1721249" cy="830997"/>
          </a:xfrm>
          <a:prstGeom prst="rect">
            <a:avLst/>
          </a:prstGeom>
          <a:noFill/>
        </p:spPr>
        <p:txBody>
          <a:bodyPr wrap="square" rtlCol="0">
            <a:spAutoFit/>
          </a:bodyPr>
          <a:lstStyle/>
          <a:p>
            <a:r>
              <a:rPr lang="en-US" sz="2400" dirty="0" smtClean="0"/>
              <a:t>region  = overlap</a:t>
            </a:r>
            <a:endParaRPr lang="en-US" sz="2400" dirty="0"/>
          </a:p>
        </p:txBody>
      </p:sp>
    </p:spTree>
    <p:extLst>
      <p:ext uri="{BB962C8B-B14F-4D97-AF65-F5344CB8AC3E}">
        <p14:creationId xmlns:p14="http://schemas.microsoft.com/office/powerpoint/2010/main" val="39360968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segments</a:t>
            </a:r>
            <a:endParaRPr lang="en-US" dirty="0"/>
          </a:p>
        </p:txBody>
      </p:sp>
      <p:sp>
        <p:nvSpPr>
          <p:cNvPr id="3" name="Content Placeholder 2"/>
          <p:cNvSpPr>
            <a:spLocks noGrp="1"/>
          </p:cNvSpPr>
          <p:nvPr>
            <p:ph idx="1"/>
          </p:nvPr>
        </p:nvSpPr>
        <p:spPr>
          <a:xfrm>
            <a:off x="457200" y="1600201"/>
            <a:ext cx="4758267" cy="5071532"/>
          </a:xfrm>
        </p:spPr>
        <p:txBody>
          <a:bodyPr>
            <a:normAutofit fontScale="92500" lnSpcReduction="20000"/>
          </a:bodyPr>
          <a:lstStyle/>
          <a:p>
            <a:r>
              <a:rPr lang="en-US" dirty="0" smtClean="0"/>
              <a:t>Algorithm outputs ranked list of </a:t>
            </a:r>
            <a:r>
              <a:rPr lang="en-US" dirty="0" smtClean="0">
                <a:solidFill>
                  <a:srgbClr val="FF0000"/>
                </a:solidFill>
              </a:rPr>
              <a:t>segments </a:t>
            </a:r>
            <a:r>
              <a:rPr lang="en-US" dirty="0" smtClean="0"/>
              <a:t>with category labels</a:t>
            </a:r>
            <a:endParaRPr lang="en-US" dirty="0" smtClean="0">
              <a:solidFill>
                <a:srgbClr val="FF0000"/>
              </a:solidFill>
            </a:endParaRPr>
          </a:p>
          <a:p>
            <a:r>
              <a:rPr lang="en-US" dirty="0" smtClean="0"/>
              <a:t>Compute </a:t>
            </a:r>
            <a:r>
              <a:rPr lang="en-US" dirty="0" smtClean="0">
                <a:solidFill>
                  <a:srgbClr val="FF0000"/>
                </a:solidFill>
              </a:rPr>
              <a:t>region overlap</a:t>
            </a:r>
            <a:r>
              <a:rPr lang="en-US" dirty="0" smtClean="0"/>
              <a:t> of each detection with ground truth instances</a:t>
            </a:r>
          </a:p>
          <a:p>
            <a:r>
              <a:rPr lang="en-US" dirty="0" smtClean="0"/>
              <a:t>If overlap &gt; thresh, correct</a:t>
            </a:r>
          </a:p>
          <a:p>
            <a:r>
              <a:rPr lang="en-US" dirty="0" smtClean="0"/>
              <a:t>Compute precision-recall (PR) curve</a:t>
            </a:r>
          </a:p>
          <a:p>
            <a:r>
              <a:rPr lang="en-US" dirty="0" smtClean="0"/>
              <a:t>Compute area under PR curve : Average Precision (</a:t>
            </a:r>
            <a:r>
              <a:rPr lang="en-US" dirty="0" err="1" smtClean="0">
                <a:solidFill>
                  <a:srgbClr val="FF0000"/>
                </a:solidFill>
              </a:rPr>
              <a:t>AP</a:t>
            </a:r>
            <a:r>
              <a:rPr lang="en-US" baseline="30000" dirty="0" err="1" smtClean="0">
                <a:solidFill>
                  <a:srgbClr val="FF0000"/>
                </a:solidFill>
              </a:rPr>
              <a:t>r</a:t>
            </a:r>
            <a:r>
              <a:rPr lang="en-US" dirty="0" smtClean="0"/>
              <a:t>)</a:t>
            </a:r>
          </a:p>
          <a:p>
            <a:endParaRPr lang="en-US" dirty="0" smtClean="0"/>
          </a:p>
        </p:txBody>
      </p:sp>
      <p:grpSp>
        <p:nvGrpSpPr>
          <p:cNvPr id="20" name="Group 19"/>
          <p:cNvGrpSpPr/>
          <p:nvPr/>
        </p:nvGrpSpPr>
        <p:grpSpPr>
          <a:xfrm>
            <a:off x="6603981" y="4371430"/>
            <a:ext cx="2032000" cy="1642744"/>
            <a:chOff x="5638800" y="3778775"/>
            <a:chExt cx="2032000" cy="1642744"/>
          </a:xfrm>
        </p:grpSpPr>
        <p:pic>
          <p:nvPicPr>
            <p:cNvPr id="17" name="Picture 16" descr="2229.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6133" y="3778775"/>
              <a:ext cx="606946" cy="606946"/>
            </a:xfrm>
            <a:prstGeom prst="rect">
              <a:avLst/>
            </a:prstGeom>
          </p:spPr>
        </p:pic>
        <p:sp>
          <p:nvSpPr>
            <p:cNvPr id="10" name="Rectangle 9"/>
            <p:cNvSpPr/>
            <p:nvPr/>
          </p:nvSpPr>
          <p:spPr>
            <a:xfrm>
              <a:off x="5892800" y="4013200"/>
              <a:ext cx="423333" cy="423333"/>
            </a:xfrm>
            <a:prstGeom prst="rect">
              <a:avLst/>
            </a:prstGeom>
            <a:solidFill>
              <a:srgbClr val="FF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942666" y="4013200"/>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926669" y="4910652"/>
              <a:ext cx="423333" cy="423333"/>
            </a:xfrm>
            <a:prstGeom prst="rect">
              <a:avLst/>
            </a:prstGeom>
            <a:solidFill>
              <a:srgbClr val="FF0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42669" y="4910652"/>
              <a:ext cx="423333" cy="423333"/>
            </a:xfrm>
            <a:prstGeom prst="rect">
              <a:avLst/>
            </a:prstGeom>
            <a:solidFill>
              <a:srgbClr val="008000">
                <a:alpha val="67000"/>
              </a:srgbClr>
            </a:soli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638800" y="4639733"/>
              <a:ext cx="2032000"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316134" y="4775188"/>
              <a:ext cx="626536" cy="646331"/>
            </a:xfrm>
            <a:prstGeom prst="rect">
              <a:avLst/>
            </a:prstGeom>
            <a:noFill/>
          </p:spPr>
          <p:txBody>
            <a:bodyPr wrap="square" rtlCol="0">
              <a:spAutoFit/>
            </a:bodyPr>
            <a:lstStyle/>
            <a:p>
              <a:pPr algn="ctr"/>
              <a:r>
                <a:rPr lang="en-US" sz="3600" dirty="0" smtClean="0"/>
                <a:t>U</a:t>
              </a:r>
              <a:endParaRPr lang="en-US" sz="3600" dirty="0"/>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727" y="1083733"/>
            <a:ext cx="1984745" cy="2709334"/>
          </a:xfrm>
          <a:prstGeom prst="rect">
            <a:avLst/>
          </a:prstGeom>
        </p:spPr>
      </p:pic>
      <p:sp>
        <p:nvSpPr>
          <p:cNvPr id="14" name="TextBox 13"/>
          <p:cNvSpPr txBox="1"/>
          <p:nvPr/>
        </p:nvSpPr>
        <p:spPr>
          <a:xfrm>
            <a:off x="5215467" y="4978376"/>
            <a:ext cx="1721249" cy="830997"/>
          </a:xfrm>
          <a:prstGeom prst="rect">
            <a:avLst/>
          </a:prstGeom>
          <a:noFill/>
        </p:spPr>
        <p:txBody>
          <a:bodyPr wrap="square" rtlCol="0">
            <a:spAutoFit/>
          </a:bodyPr>
          <a:lstStyle/>
          <a:p>
            <a:r>
              <a:rPr lang="en-US" sz="2400" dirty="0" smtClean="0"/>
              <a:t>region  = overlap</a:t>
            </a:r>
            <a:endParaRPr lang="en-US" sz="2400" dirty="0"/>
          </a:p>
        </p:txBody>
      </p:sp>
    </p:spTree>
    <p:extLst>
      <p:ext uri="{BB962C8B-B14F-4D97-AF65-F5344CB8AC3E}">
        <p14:creationId xmlns:p14="http://schemas.microsoft.com/office/powerpoint/2010/main" val="38526509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Region overlap </a:t>
            </a:r>
            <a:r>
              <a:rPr lang="en-US" dirty="0" err="1" smtClean="0"/>
              <a:t>vs</a:t>
            </a:r>
            <a:r>
              <a:rPr lang="en-US" dirty="0" smtClean="0"/>
              <a:t> Box overlap</a:t>
            </a:r>
            <a:endParaRPr lang="en-US" dirty="0"/>
          </a:p>
        </p:txBody>
      </p:sp>
      <p:pic>
        <p:nvPicPr>
          <p:cNvPr id="4" name="Picture 3" descr="whale_fin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3214511" cy="2410883"/>
          </a:xfrm>
          <a:prstGeom prst="rect">
            <a:avLst/>
          </a:prstGeom>
        </p:spPr>
      </p:pic>
      <p:pic>
        <p:nvPicPr>
          <p:cNvPr id="6" name="Picture 5" descr="monkey_fin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33" y="1417638"/>
            <a:ext cx="3251199" cy="2438399"/>
          </a:xfrm>
          <a:prstGeom prst="rect">
            <a:avLst/>
          </a:prstGeom>
        </p:spPr>
      </p:pic>
      <p:pic>
        <p:nvPicPr>
          <p:cNvPr id="7" name="Picture 6" descr="cow_fin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200" y="4042304"/>
            <a:ext cx="3242733" cy="2432050"/>
          </a:xfrm>
          <a:prstGeom prst="rect">
            <a:avLst/>
          </a:prstGeom>
        </p:spPr>
      </p:pic>
      <p:sp>
        <p:nvSpPr>
          <p:cNvPr id="8" name="Rectangle 7"/>
          <p:cNvSpPr/>
          <p:nvPr/>
        </p:nvSpPr>
        <p:spPr>
          <a:xfrm>
            <a:off x="457200" y="1417638"/>
            <a:ext cx="897467" cy="44502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E0000"/>
                </a:solidFill>
              </a:rPr>
              <a:t>0.51</a:t>
            </a:r>
            <a:endParaRPr lang="en-US" sz="2400" b="1" dirty="0">
              <a:solidFill>
                <a:srgbClr val="BE0000"/>
              </a:solidFill>
            </a:endParaRPr>
          </a:p>
        </p:txBody>
      </p:sp>
      <p:sp>
        <p:nvSpPr>
          <p:cNvPr id="9" name="Rectangle 8"/>
          <p:cNvSpPr/>
          <p:nvPr/>
        </p:nvSpPr>
        <p:spPr>
          <a:xfrm>
            <a:off x="5096933" y="1417638"/>
            <a:ext cx="897467" cy="44502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E0000"/>
                </a:solidFill>
              </a:rPr>
              <a:t>0.72</a:t>
            </a:r>
            <a:endParaRPr lang="en-US" sz="2400" b="1" dirty="0">
              <a:solidFill>
                <a:srgbClr val="BE0000"/>
              </a:solidFill>
            </a:endParaRPr>
          </a:p>
        </p:txBody>
      </p:sp>
      <p:sp>
        <p:nvSpPr>
          <p:cNvPr id="10" name="Rectangle 9"/>
          <p:cNvSpPr/>
          <p:nvPr/>
        </p:nvSpPr>
        <p:spPr>
          <a:xfrm>
            <a:off x="2997200" y="4042304"/>
            <a:ext cx="897467" cy="44502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BE0000"/>
                </a:solidFill>
              </a:rPr>
              <a:t>0.91</a:t>
            </a:r>
            <a:endParaRPr lang="en-US" sz="2400" b="1" dirty="0">
              <a:solidFill>
                <a:srgbClr val="BE0000"/>
              </a:solidFill>
            </a:endParaRPr>
          </a:p>
        </p:txBody>
      </p:sp>
      <p:grpSp>
        <p:nvGrpSpPr>
          <p:cNvPr id="14" name="Group 13"/>
          <p:cNvGrpSpPr/>
          <p:nvPr/>
        </p:nvGrpSpPr>
        <p:grpSpPr>
          <a:xfrm>
            <a:off x="1354667" y="1412876"/>
            <a:ext cx="5537200" cy="3074457"/>
            <a:chOff x="1354667" y="1412876"/>
            <a:chExt cx="5537200" cy="3074457"/>
          </a:xfrm>
        </p:grpSpPr>
        <p:sp>
          <p:nvSpPr>
            <p:cNvPr id="11" name="Rectangle 10"/>
            <p:cNvSpPr/>
            <p:nvPr/>
          </p:nvSpPr>
          <p:spPr>
            <a:xfrm>
              <a:off x="1354667" y="1412876"/>
              <a:ext cx="897467" cy="44502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FF"/>
                  </a:solidFill>
                </a:rPr>
                <a:t>1.00</a:t>
              </a:r>
              <a:endParaRPr lang="en-US" sz="2400" b="1" dirty="0">
                <a:solidFill>
                  <a:srgbClr val="0000FF"/>
                </a:solidFill>
              </a:endParaRPr>
            </a:p>
          </p:txBody>
        </p:sp>
        <p:sp>
          <p:nvSpPr>
            <p:cNvPr id="12" name="Rectangle 11"/>
            <p:cNvSpPr/>
            <p:nvPr/>
          </p:nvSpPr>
          <p:spPr>
            <a:xfrm>
              <a:off x="5994400" y="1412876"/>
              <a:ext cx="897467" cy="44502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FF"/>
                  </a:solidFill>
                </a:rPr>
                <a:t>0.78</a:t>
              </a:r>
              <a:endParaRPr lang="en-US" sz="2400" b="1" dirty="0">
                <a:solidFill>
                  <a:srgbClr val="0000FF"/>
                </a:solidFill>
              </a:endParaRPr>
            </a:p>
          </p:txBody>
        </p:sp>
        <p:sp>
          <p:nvSpPr>
            <p:cNvPr id="13" name="Rectangle 12"/>
            <p:cNvSpPr/>
            <p:nvPr/>
          </p:nvSpPr>
          <p:spPr>
            <a:xfrm>
              <a:off x="3894667" y="4042304"/>
              <a:ext cx="897467" cy="44502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0000FF"/>
                  </a:solidFill>
                </a:rPr>
                <a:t>0.91</a:t>
              </a:r>
              <a:endParaRPr lang="en-US" sz="2400" b="1" dirty="0">
                <a:solidFill>
                  <a:srgbClr val="0000FF"/>
                </a:solidFill>
              </a:endParaRPr>
            </a:p>
          </p:txBody>
        </p:sp>
      </p:grpSp>
      <p:sp>
        <p:nvSpPr>
          <p:cNvPr id="15" name="TextBox 14"/>
          <p:cNvSpPr txBox="1"/>
          <p:nvPr/>
        </p:nvSpPr>
        <p:spPr>
          <a:xfrm>
            <a:off x="2997200" y="6474354"/>
            <a:ext cx="6146800" cy="383646"/>
          </a:xfrm>
          <a:prstGeom prst="rect">
            <a:avLst/>
          </a:prstGeom>
          <a:noFill/>
        </p:spPr>
        <p:txBody>
          <a:bodyPr wrap="square" rtlCol="0">
            <a:spAutoFit/>
          </a:bodyPr>
          <a:lstStyle/>
          <a:p>
            <a:pPr algn="r"/>
            <a:r>
              <a:rPr lang="en-US" dirty="0" smtClean="0"/>
              <a:t>Slide adapted from Philipp </a:t>
            </a:r>
            <a:r>
              <a:rPr lang="en-US" dirty="0" err="1" smtClean="0"/>
              <a:t>Krähenbühl</a:t>
            </a:r>
            <a:endParaRPr lang="en-US" dirty="0"/>
          </a:p>
        </p:txBody>
      </p:sp>
    </p:spTree>
    <p:extLst>
      <p:ext uri="{BB962C8B-B14F-4D97-AF65-F5344CB8AC3E}">
        <p14:creationId xmlns:p14="http://schemas.microsoft.com/office/powerpoint/2010/main" val="18421886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SDS by classifying bottom-up candidates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780718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67" y="1408581"/>
            <a:ext cx="6333066" cy="4749798"/>
          </a:xfrm>
          <a:prstGeom prst="rect">
            <a:avLst/>
          </a:prstGeom>
        </p:spPr>
      </p:pic>
      <p:sp>
        <p:nvSpPr>
          <p:cNvPr id="6" name="TextBox 5"/>
          <p:cNvSpPr txBox="1"/>
          <p:nvPr/>
        </p:nvSpPr>
        <p:spPr>
          <a:xfrm>
            <a:off x="626533" y="372533"/>
            <a:ext cx="7603067" cy="646331"/>
          </a:xfrm>
          <a:prstGeom prst="rect">
            <a:avLst/>
          </a:prstGeom>
          <a:noFill/>
        </p:spPr>
        <p:txBody>
          <a:bodyPr wrap="square" rtlCol="0">
            <a:spAutoFit/>
          </a:bodyPr>
          <a:lstStyle/>
          <a:p>
            <a:pPr algn="ctr"/>
            <a:r>
              <a:rPr lang="en-US" sz="3600" dirty="0" smtClean="0"/>
              <a:t>What is image understanding?</a:t>
            </a:r>
            <a:endParaRPr lang="en-US" sz="3600" dirty="0"/>
          </a:p>
        </p:txBody>
      </p:sp>
    </p:spTree>
    <p:extLst>
      <p:ext uri="{BB962C8B-B14F-4D97-AF65-F5344CB8AC3E}">
        <p14:creationId xmlns:p14="http://schemas.microsoft.com/office/powerpoint/2010/main" val="41640852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Background : Bottom-up Object Proposals</a:t>
            </a:r>
            <a:endParaRPr lang="en-US" dirty="0"/>
          </a:p>
        </p:txBody>
      </p:sp>
      <p:sp>
        <p:nvSpPr>
          <p:cNvPr id="3" name="Content Placeholder 2"/>
          <p:cNvSpPr>
            <a:spLocks noGrp="1"/>
          </p:cNvSpPr>
          <p:nvPr>
            <p:ph idx="1"/>
          </p:nvPr>
        </p:nvSpPr>
        <p:spPr>
          <a:xfrm>
            <a:off x="457200" y="1600200"/>
            <a:ext cx="5401733" cy="5088467"/>
          </a:xfrm>
        </p:spPr>
        <p:txBody>
          <a:bodyPr>
            <a:normAutofit lnSpcReduction="10000"/>
          </a:bodyPr>
          <a:lstStyle/>
          <a:p>
            <a:r>
              <a:rPr lang="en-US" dirty="0" smtClean="0"/>
              <a:t>Motivation: Reduce search space</a:t>
            </a:r>
          </a:p>
          <a:p>
            <a:r>
              <a:rPr lang="en-US" dirty="0" smtClean="0"/>
              <a:t>Aim for recall</a:t>
            </a:r>
          </a:p>
          <a:p>
            <a:r>
              <a:rPr lang="en-US" dirty="0" smtClean="0"/>
              <a:t>Many methods</a:t>
            </a:r>
          </a:p>
          <a:p>
            <a:pPr lvl="1"/>
            <a:r>
              <a:rPr lang="en-US" dirty="0" smtClean="0"/>
              <a:t>Multiple segmentations (Selective Search)</a:t>
            </a:r>
          </a:p>
          <a:p>
            <a:pPr lvl="1"/>
            <a:r>
              <a:rPr lang="en-US" dirty="0" smtClean="0"/>
              <a:t>Combinatorial grouping  (MCG)</a:t>
            </a:r>
          </a:p>
          <a:p>
            <a:pPr lvl="1"/>
            <a:r>
              <a:rPr lang="en-US" dirty="0" smtClean="0"/>
              <a:t>Seed/Graph-cut based  (CPMC, GOP)</a:t>
            </a:r>
          </a:p>
          <a:p>
            <a:pPr lvl="1"/>
            <a:r>
              <a:rPr lang="en-US" dirty="0" smtClean="0"/>
              <a:t>Contour based (Edge Boxes)</a:t>
            </a:r>
          </a:p>
          <a:p>
            <a:endParaRPr lang="en-US" dirty="0"/>
          </a:p>
        </p:txBody>
      </p:sp>
      <p:pic>
        <p:nvPicPr>
          <p:cNvPr id="4" name="Picture 3" descr="Gopr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662" y="4182532"/>
            <a:ext cx="3537337" cy="2656417"/>
          </a:xfrm>
          <a:prstGeom prst="rect">
            <a:avLst/>
          </a:prstGeom>
        </p:spPr>
      </p:pic>
      <p:pic>
        <p:nvPicPr>
          <p:cNvPr id="5" name="Picture 4" descr="Gopbo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6662" y="1417638"/>
            <a:ext cx="3537337" cy="2646200"/>
          </a:xfrm>
          <a:prstGeom prst="rect">
            <a:avLst/>
          </a:prstGeom>
        </p:spPr>
      </p:pic>
    </p:spTree>
    <p:extLst>
      <p:ext uri="{BB962C8B-B14F-4D97-AF65-F5344CB8AC3E}">
        <p14:creationId xmlns:p14="http://schemas.microsoft.com/office/powerpoint/2010/main" val="2685868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 CNN</a:t>
            </a:r>
            <a:endParaRPr lang="en-US" dirty="0"/>
          </a:p>
        </p:txBody>
      </p:sp>
      <p:pic>
        <p:nvPicPr>
          <p:cNvPr id="11" name="Picture 10" descr="cn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417638"/>
            <a:ext cx="8043333" cy="2206304"/>
          </a:xfrm>
          <a:prstGeom prst="rect">
            <a:avLst/>
          </a:prstGeom>
        </p:spPr>
      </p:pic>
      <p:sp>
        <p:nvSpPr>
          <p:cNvPr id="12" name="TextBox 11"/>
          <p:cNvSpPr txBox="1"/>
          <p:nvPr/>
        </p:nvSpPr>
        <p:spPr>
          <a:xfrm>
            <a:off x="457200" y="3776134"/>
            <a:ext cx="8229600" cy="2862322"/>
          </a:xfrm>
          <a:prstGeom prst="rect">
            <a:avLst/>
          </a:prstGeom>
          <a:noFill/>
        </p:spPr>
        <p:txBody>
          <a:bodyPr wrap="square" rtlCol="0">
            <a:spAutoFit/>
          </a:bodyPr>
          <a:lstStyle/>
          <a:p>
            <a:pPr marL="342900" indent="-342900">
              <a:buFont typeface="Arial"/>
              <a:buChar char="•"/>
            </a:pPr>
            <a:r>
              <a:rPr lang="en-US" sz="2000" dirty="0" err="1" smtClean="0"/>
              <a:t>Neocognitron</a:t>
            </a:r>
            <a:endParaRPr lang="en-US" sz="2000" dirty="0" smtClean="0"/>
          </a:p>
          <a:p>
            <a:r>
              <a:rPr lang="en-US" sz="2000" dirty="0"/>
              <a:t> </a:t>
            </a:r>
            <a:r>
              <a:rPr lang="en-US" sz="2000" dirty="0" smtClean="0"/>
              <a:t>    Fukushima, 1980</a:t>
            </a:r>
          </a:p>
          <a:p>
            <a:pPr marL="342900" indent="-342900">
              <a:buFont typeface="Arial"/>
              <a:buChar char="•"/>
            </a:pPr>
            <a:r>
              <a:rPr lang="en-US" sz="2000" dirty="0" smtClean="0"/>
              <a:t>Learning Internal Representations by Error Propagation</a:t>
            </a:r>
          </a:p>
          <a:p>
            <a:r>
              <a:rPr lang="en-US" sz="2000" dirty="0" smtClean="0"/>
              <a:t>     </a:t>
            </a:r>
            <a:r>
              <a:rPr lang="en-US" sz="2000" dirty="0" err="1" smtClean="0"/>
              <a:t>Rumelhart</a:t>
            </a:r>
            <a:r>
              <a:rPr lang="en-US" sz="2000" dirty="0" smtClean="0"/>
              <a:t>, Hinton and Williams, 1986</a:t>
            </a:r>
          </a:p>
          <a:p>
            <a:pPr marL="342900" indent="-342900">
              <a:buFont typeface="Arial"/>
              <a:buChar char="•"/>
            </a:pPr>
            <a:r>
              <a:rPr lang="en-US" sz="2000" dirty="0" err="1" smtClean="0"/>
              <a:t>Backpropagation</a:t>
            </a:r>
            <a:r>
              <a:rPr lang="en-US" sz="2000" dirty="0" smtClean="0"/>
              <a:t> applied to handwritten zip code recognition</a:t>
            </a:r>
          </a:p>
          <a:p>
            <a:r>
              <a:rPr lang="en-US" sz="2000" dirty="0" smtClean="0"/>
              <a:t>     Le </a:t>
            </a:r>
            <a:r>
              <a:rPr lang="en-US" sz="2000" dirty="0" err="1" smtClean="0"/>
              <a:t>Cun</a:t>
            </a:r>
            <a:r>
              <a:rPr lang="en-US" sz="2000" dirty="0" smtClean="0"/>
              <a:t> et al. , 1989</a:t>
            </a:r>
          </a:p>
          <a:p>
            <a:r>
              <a:rPr lang="en-US" sz="2000" dirty="0" smtClean="0"/>
              <a:t>….</a:t>
            </a:r>
          </a:p>
          <a:p>
            <a:pPr marL="342900" indent="-342900">
              <a:buFont typeface="Arial"/>
              <a:buChar char="•"/>
            </a:pPr>
            <a:r>
              <a:rPr lang="en-US" sz="2000" dirty="0" err="1" smtClean="0"/>
              <a:t>ImageNet</a:t>
            </a:r>
            <a:r>
              <a:rPr lang="en-US" sz="2000" dirty="0" smtClean="0"/>
              <a:t> Classification with Deep Convolutional Neural Networks</a:t>
            </a:r>
          </a:p>
          <a:p>
            <a:r>
              <a:rPr lang="en-US" sz="2000" dirty="0"/>
              <a:t> </a:t>
            </a:r>
            <a:r>
              <a:rPr lang="en-US" sz="2000" dirty="0" smtClean="0"/>
              <a:t>     </a:t>
            </a:r>
            <a:r>
              <a:rPr lang="en-US" sz="2000" dirty="0" err="1" smtClean="0"/>
              <a:t>Krizhevsky</a:t>
            </a:r>
            <a:r>
              <a:rPr lang="en-US" sz="2000" dirty="0" smtClean="0"/>
              <a:t>, </a:t>
            </a:r>
            <a:r>
              <a:rPr lang="en-US" sz="2000" dirty="0" err="1" smtClean="0"/>
              <a:t>Sutskever</a:t>
            </a:r>
            <a:r>
              <a:rPr lang="en-US" sz="2000" dirty="0"/>
              <a:t> </a:t>
            </a:r>
            <a:r>
              <a:rPr lang="en-US" sz="2000" dirty="0" smtClean="0"/>
              <a:t>and Hinton, 2012</a:t>
            </a:r>
            <a:endParaRPr lang="en-US" sz="2000" dirty="0"/>
          </a:p>
        </p:txBody>
      </p:sp>
      <p:sp>
        <p:nvSpPr>
          <p:cNvPr id="13" name="TextBox 12"/>
          <p:cNvSpPr txBox="1"/>
          <p:nvPr/>
        </p:nvSpPr>
        <p:spPr>
          <a:xfrm>
            <a:off x="6400800" y="6570724"/>
            <a:ext cx="2743200" cy="307777"/>
          </a:xfrm>
          <a:prstGeom prst="rect">
            <a:avLst/>
          </a:prstGeom>
          <a:noFill/>
        </p:spPr>
        <p:txBody>
          <a:bodyPr wrap="square" rtlCol="0">
            <a:spAutoFit/>
          </a:bodyPr>
          <a:lstStyle/>
          <a:p>
            <a:r>
              <a:rPr lang="en-US" sz="1400" dirty="0" smtClean="0"/>
              <a:t>Slide adapted from Ross </a:t>
            </a:r>
            <a:r>
              <a:rPr lang="en-US" sz="1400" dirty="0" err="1" smtClean="0"/>
              <a:t>Girshick</a:t>
            </a:r>
            <a:endParaRPr lang="en-US" sz="1400" dirty="0"/>
          </a:p>
        </p:txBody>
      </p:sp>
    </p:spTree>
    <p:extLst>
      <p:ext uri="{BB962C8B-B14F-4D97-AF65-F5344CB8AC3E}">
        <p14:creationId xmlns:p14="http://schemas.microsoft.com/office/powerpoint/2010/main" val="2152143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 R-CNN</a:t>
            </a:r>
            <a:endParaRPr lang="en-US" dirty="0"/>
          </a:p>
        </p:txBody>
      </p:sp>
      <p:pic>
        <p:nvPicPr>
          <p:cNvPr id="3" name="Picture 2" descr="Screen Shot 2015-01-31 at 3.33.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9352"/>
            <a:ext cx="9144000" cy="1913860"/>
          </a:xfrm>
          <a:prstGeom prst="rect">
            <a:avLst/>
          </a:prstGeom>
        </p:spPr>
      </p:pic>
      <p:sp>
        <p:nvSpPr>
          <p:cNvPr id="4" name="TextBox 3"/>
          <p:cNvSpPr txBox="1"/>
          <p:nvPr/>
        </p:nvSpPr>
        <p:spPr>
          <a:xfrm>
            <a:off x="101598" y="3683212"/>
            <a:ext cx="1761067" cy="461665"/>
          </a:xfrm>
          <a:prstGeom prst="rect">
            <a:avLst/>
          </a:prstGeom>
          <a:noFill/>
        </p:spPr>
        <p:txBody>
          <a:bodyPr wrap="square" rtlCol="0">
            <a:spAutoFit/>
          </a:bodyPr>
          <a:lstStyle/>
          <a:p>
            <a:r>
              <a:rPr lang="en-US" sz="2400" dirty="0" smtClean="0"/>
              <a:t>Input Image</a:t>
            </a:r>
            <a:endParaRPr lang="en-US" sz="2400" dirty="0"/>
          </a:p>
        </p:txBody>
      </p:sp>
      <p:sp>
        <p:nvSpPr>
          <p:cNvPr id="5" name="TextBox 4"/>
          <p:cNvSpPr txBox="1"/>
          <p:nvPr/>
        </p:nvSpPr>
        <p:spPr>
          <a:xfrm>
            <a:off x="2099732" y="3550946"/>
            <a:ext cx="1642533" cy="830997"/>
          </a:xfrm>
          <a:prstGeom prst="rect">
            <a:avLst/>
          </a:prstGeom>
          <a:noFill/>
        </p:spPr>
        <p:txBody>
          <a:bodyPr wrap="square" rtlCol="0">
            <a:spAutoFit/>
          </a:bodyPr>
          <a:lstStyle/>
          <a:p>
            <a:pPr algn="ctr"/>
            <a:r>
              <a:rPr lang="en-US" sz="2400" dirty="0" smtClean="0"/>
              <a:t>Extract box proposals</a:t>
            </a:r>
            <a:endParaRPr lang="en-US" sz="2400" dirty="0"/>
          </a:p>
        </p:txBody>
      </p:sp>
      <p:sp>
        <p:nvSpPr>
          <p:cNvPr id="6" name="TextBox 5"/>
          <p:cNvSpPr txBox="1"/>
          <p:nvPr/>
        </p:nvSpPr>
        <p:spPr>
          <a:xfrm>
            <a:off x="4148670" y="3691880"/>
            <a:ext cx="2912533" cy="461665"/>
          </a:xfrm>
          <a:prstGeom prst="rect">
            <a:avLst/>
          </a:prstGeom>
          <a:noFill/>
        </p:spPr>
        <p:txBody>
          <a:bodyPr wrap="square" rtlCol="0">
            <a:spAutoFit/>
          </a:bodyPr>
          <a:lstStyle/>
          <a:p>
            <a:pPr algn="ctr"/>
            <a:r>
              <a:rPr lang="en-US" sz="2400" dirty="0" smtClean="0"/>
              <a:t>Extract CNN features</a:t>
            </a:r>
            <a:endParaRPr lang="en-US" sz="2400" dirty="0"/>
          </a:p>
        </p:txBody>
      </p:sp>
      <p:sp>
        <p:nvSpPr>
          <p:cNvPr id="7" name="TextBox 6"/>
          <p:cNvSpPr txBox="1"/>
          <p:nvPr/>
        </p:nvSpPr>
        <p:spPr>
          <a:xfrm>
            <a:off x="7433733" y="3691880"/>
            <a:ext cx="1574800" cy="461665"/>
          </a:xfrm>
          <a:prstGeom prst="rect">
            <a:avLst/>
          </a:prstGeom>
          <a:noFill/>
        </p:spPr>
        <p:txBody>
          <a:bodyPr wrap="square" rtlCol="0">
            <a:spAutoFit/>
          </a:bodyPr>
          <a:lstStyle/>
          <a:p>
            <a:pPr algn="ctr"/>
            <a:r>
              <a:rPr lang="en-US" sz="2400" dirty="0" smtClean="0"/>
              <a:t>Classify</a:t>
            </a:r>
            <a:endParaRPr lang="en-US" sz="2400" dirty="0"/>
          </a:p>
        </p:txBody>
      </p:sp>
      <p:sp>
        <p:nvSpPr>
          <p:cNvPr id="9" name="TextBox 8"/>
          <p:cNvSpPr txBox="1"/>
          <p:nvPr/>
        </p:nvSpPr>
        <p:spPr>
          <a:xfrm>
            <a:off x="33870" y="6248403"/>
            <a:ext cx="8466667" cy="646331"/>
          </a:xfrm>
          <a:prstGeom prst="rect">
            <a:avLst/>
          </a:prstGeom>
          <a:noFill/>
        </p:spPr>
        <p:txBody>
          <a:bodyPr wrap="square" rtlCol="0">
            <a:spAutoFit/>
          </a:bodyPr>
          <a:lstStyle/>
          <a:p>
            <a:r>
              <a:rPr lang="en-US" dirty="0"/>
              <a:t>R. </a:t>
            </a:r>
            <a:r>
              <a:rPr lang="en-US" dirty="0" err="1"/>
              <a:t>Girshick</a:t>
            </a:r>
            <a:r>
              <a:rPr lang="en-US" dirty="0"/>
              <a:t>, J. Donahue, T. </a:t>
            </a:r>
            <a:r>
              <a:rPr lang="en-US" dirty="0" smtClean="0"/>
              <a:t>Darrell and </a:t>
            </a:r>
            <a:r>
              <a:rPr lang="en-US" dirty="0"/>
              <a:t>J. </a:t>
            </a:r>
            <a:r>
              <a:rPr lang="en-US" dirty="0" smtClean="0"/>
              <a:t>Malik</a:t>
            </a:r>
            <a:r>
              <a:rPr lang="en-US" dirty="0"/>
              <a:t>. </a:t>
            </a:r>
            <a:r>
              <a:rPr lang="en-US" dirty="0" smtClean="0"/>
              <a:t>Rich </a:t>
            </a:r>
            <a:r>
              <a:rPr lang="en-US" dirty="0"/>
              <a:t>Feature Hierarchies for Accurate Object Detection and Semantic </a:t>
            </a:r>
            <a:r>
              <a:rPr lang="en-US" dirty="0" smtClean="0"/>
              <a:t>Segmentation. In CVPR 2014.</a:t>
            </a:r>
            <a:endParaRPr lang="en-US" dirty="0"/>
          </a:p>
        </p:txBody>
      </p:sp>
      <p:sp>
        <p:nvSpPr>
          <p:cNvPr id="10" name="TextBox 9"/>
          <p:cNvSpPr txBox="1"/>
          <p:nvPr/>
        </p:nvSpPr>
        <p:spPr>
          <a:xfrm>
            <a:off x="6400800" y="6570724"/>
            <a:ext cx="2743200" cy="307777"/>
          </a:xfrm>
          <a:prstGeom prst="rect">
            <a:avLst/>
          </a:prstGeom>
          <a:noFill/>
        </p:spPr>
        <p:txBody>
          <a:bodyPr wrap="square" rtlCol="0">
            <a:spAutoFit/>
          </a:bodyPr>
          <a:lstStyle/>
          <a:p>
            <a:r>
              <a:rPr lang="en-US" sz="1400" dirty="0" smtClean="0"/>
              <a:t>Slide adapted from Ross </a:t>
            </a:r>
            <a:r>
              <a:rPr lang="en-US" sz="1400" dirty="0" err="1" smtClean="0"/>
              <a:t>Girshick</a:t>
            </a:r>
            <a:endParaRPr lang="en-US" sz="1400" dirty="0"/>
          </a:p>
        </p:txBody>
      </p:sp>
    </p:spTree>
    <p:extLst>
      <p:ext uri="{BB962C8B-B14F-4D97-AF65-F5344CB8AC3E}">
        <p14:creationId xmlns:p14="http://schemas.microsoft.com/office/powerpoint/2010/main" val="26934279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From boxes to segments</a:t>
            </a:r>
            <a:br>
              <a:rPr lang="en-US" dirty="0" smtClean="0"/>
            </a:br>
            <a:r>
              <a:rPr lang="en-US" dirty="0" smtClean="0"/>
              <a:t> Step 1: Generate </a:t>
            </a:r>
            <a:r>
              <a:rPr lang="en-US" dirty="0"/>
              <a:t>r</a:t>
            </a:r>
            <a:r>
              <a:rPr lang="en-US" dirty="0" smtClean="0"/>
              <a:t>egion </a:t>
            </a:r>
            <a:r>
              <a:rPr lang="en-US" dirty="0"/>
              <a:t>p</a:t>
            </a:r>
            <a:r>
              <a:rPr lang="en-US" dirty="0" smtClean="0"/>
              <a:t>roposals</a:t>
            </a:r>
            <a:endParaRPr lang="en-US" dirty="0"/>
          </a:p>
        </p:txBody>
      </p:sp>
      <p:pic>
        <p:nvPicPr>
          <p:cNvPr id="3" name="Picture 2" descr="2008_00288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442" y="2610614"/>
            <a:ext cx="3018509" cy="2402733"/>
          </a:xfrm>
          <a:prstGeom prst="rect">
            <a:avLst/>
          </a:prstGeom>
        </p:spPr>
      </p:pic>
      <p:pic>
        <p:nvPicPr>
          <p:cNvPr id="4" name="Picture 3" descr="2008_002882_1_war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7708" y="2653223"/>
            <a:ext cx="2801428" cy="1198322"/>
          </a:xfrm>
          <a:prstGeom prst="rect">
            <a:avLst/>
          </a:prstGeom>
        </p:spPr>
      </p:pic>
      <p:pic>
        <p:nvPicPr>
          <p:cNvPr id="5" name="Picture 4" descr="2008_002882_rand_3_warp.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7708" y="1454901"/>
            <a:ext cx="2801428" cy="1198322"/>
          </a:xfrm>
          <a:prstGeom prst="rect">
            <a:avLst/>
          </a:prstGeom>
        </p:spPr>
      </p:pic>
      <p:pic>
        <p:nvPicPr>
          <p:cNvPr id="6" name="Picture 5" descr="2008_002882_rand_2_warp.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7708" y="4909242"/>
            <a:ext cx="2801428" cy="1198322"/>
          </a:xfrm>
          <a:prstGeom prst="rect">
            <a:avLst/>
          </a:prstGeom>
        </p:spPr>
      </p:pic>
      <p:cxnSp>
        <p:nvCxnSpPr>
          <p:cNvPr id="8" name="Straight Arrow Connector 7"/>
          <p:cNvCxnSpPr>
            <a:stCxn id="3" idx="3"/>
          </p:cNvCxnSpPr>
          <p:nvPr/>
        </p:nvCxnSpPr>
        <p:spPr>
          <a:xfrm>
            <a:off x="3309951" y="3811981"/>
            <a:ext cx="162375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0" y="6211669"/>
            <a:ext cx="9144000" cy="646331"/>
          </a:xfrm>
          <a:prstGeom prst="rect">
            <a:avLst/>
          </a:prstGeom>
          <a:noFill/>
        </p:spPr>
        <p:txBody>
          <a:bodyPr wrap="square" rtlCol="0">
            <a:spAutoFit/>
          </a:bodyPr>
          <a:lstStyle/>
          <a:p>
            <a:r>
              <a:rPr lang="en-US" dirty="0"/>
              <a:t>P. </a:t>
            </a:r>
            <a:r>
              <a:rPr lang="en-US" dirty="0" err="1"/>
              <a:t>Arbeláez</a:t>
            </a:r>
            <a:r>
              <a:rPr lang="en-US" dirty="0"/>
              <a:t>*, J. Pont-</a:t>
            </a:r>
            <a:r>
              <a:rPr lang="en-US" dirty="0" err="1"/>
              <a:t>Tuset</a:t>
            </a:r>
            <a:r>
              <a:rPr lang="en-US" dirty="0"/>
              <a:t>*, J. Barron, F. Marques and J. Malik. </a:t>
            </a:r>
            <a:r>
              <a:rPr lang="en-US" dirty="0" err="1"/>
              <a:t>Multiscale</a:t>
            </a:r>
            <a:r>
              <a:rPr lang="en-US" dirty="0"/>
              <a:t> Combinatorial Grouping. In CVPR 2014</a:t>
            </a:r>
          </a:p>
        </p:txBody>
      </p:sp>
      <p:sp>
        <p:nvSpPr>
          <p:cNvPr id="16" name="Oval 15"/>
          <p:cNvSpPr/>
          <p:nvPr/>
        </p:nvSpPr>
        <p:spPr>
          <a:xfrm>
            <a:off x="6661537" y="3997681"/>
            <a:ext cx="187355" cy="187391"/>
          </a:xfrm>
          <a:prstGeom prst="ellipse">
            <a:avLst/>
          </a:prstGeom>
          <a:solidFill>
            <a:schemeClr val="tx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661537" y="4268354"/>
            <a:ext cx="187355" cy="187391"/>
          </a:xfrm>
          <a:prstGeom prst="ellipse">
            <a:avLst/>
          </a:prstGeom>
          <a:solidFill>
            <a:srgbClr val="1F497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661537" y="4539027"/>
            <a:ext cx="187355" cy="187391"/>
          </a:xfrm>
          <a:prstGeom prst="ellipse">
            <a:avLst/>
          </a:prstGeom>
          <a:solidFill>
            <a:srgbClr val="1F497D"/>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2124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924522" y="5081963"/>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772122" y="4929563"/>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907586" y="244041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755186" y="228801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From boxes to segments</a:t>
            </a:r>
            <a:br>
              <a:rPr lang="en-US" dirty="0" smtClean="0"/>
            </a:br>
            <a:r>
              <a:rPr lang="en-US" dirty="0" smtClean="0"/>
              <a:t>Step 2: Score proposals</a:t>
            </a:r>
            <a:endParaRPr lang="en-US" dirty="0"/>
          </a:p>
        </p:txBody>
      </p:sp>
      <p:grpSp>
        <p:nvGrpSpPr>
          <p:cNvPr id="5" name="Group 4"/>
          <p:cNvGrpSpPr>
            <a:grpSpLocks noChangeAspect="1"/>
          </p:cNvGrpSpPr>
          <p:nvPr/>
        </p:nvGrpSpPr>
        <p:grpSpPr>
          <a:xfrm>
            <a:off x="2636655" y="2169481"/>
            <a:ext cx="1338146" cy="3943078"/>
            <a:chOff x="2230247" y="1571358"/>
            <a:chExt cx="1883833" cy="5551032"/>
          </a:xfrm>
        </p:grpSpPr>
        <p:pic>
          <p:nvPicPr>
            <p:cNvPr id="3" name="Picture 2" descr="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247" y="1571358"/>
              <a:ext cx="1869250" cy="1869250"/>
            </a:xfrm>
            <a:prstGeom prst="rect">
              <a:avLst/>
            </a:prstGeom>
          </p:spPr>
        </p:pic>
        <p:pic>
          <p:nvPicPr>
            <p:cNvPr id="4" name="Picture 3" descr="mask_cro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247" y="5238557"/>
              <a:ext cx="1883833" cy="1883833"/>
            </a:xfrm>
            <a:prstGeom prst="rect">
              <a:avLst/>
            </a:prstGeom>
          </p:spPr>
        </p:pic>
      </p:grpSp>
      <p:grpSp>
        <p:nvGrpSpPr>
          <p:cNvPr id="15" name="Group 14"/>
          <p:cNvGrpSpPr/>
          <p:nvPr/>
        </p:nvGrpSpPr>
        <p:grpSpPr>
          <a:xfrm>
            <a:off x="67741" y="3445539"/>
            <a:ext cx="2004682" cy="1667931"/>
            <a:chOff x="457200" y="3343941"/>
            <a:chExt cx="2004682" cy="1667931"/>
          </a:xfrm>
        </p:grpSpPr>
        <p:sp>
          <p:nvSpPr>
            <p:cNvPr id="12" name="Rectangle 11"/>
            <p:cNvSpPr/>
            <p:nvPr/>
          </p:nvSpPr>
          <p:spPr>
            <a:xfrm>
              <a:off x="728131" y="3631806"/>
              <a:ext cx="1733751" cy="1380066"/>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5731" y="3479406"/>
              <a:ext cx="1733751" cy="1380066"/>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2008_002882_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343941"/>
              <a:ext cx="1733751" cy="1380066"/>
            </a:xfrm>
            <a:prstGeom prst="rect">
              <a:avLst/>
            </a:prstGeom>
          </p:spPr>
        </p:pic>
      </p:grpSp>
      <p:cxnSp>
        <p:nvCxnSpPr>
          <p:cNvPr id="8" name="Straight Arrow Connector 7"/>
          <p:cNvCxnSpPr>
            <a:stCxn id="6" idx="3"/>
            <a:endCxn id="3" idx="1"/>
          </p:cNvCxnSpPr>
          <p:nvPr/>
        </p:nvCxnSpPr>
        <p:spPr>
          <a:xfrm flipV="1">
            <a:off x="1801492" y="2833376"/>
            <a:ext cx="835163" cy="130219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4" idx="1"/>
          </p:cNvCxnSpPr>
          <p:nvPr/>
        </p:nvCxnSpPr>
        <p:spPr>
          <a:xfrm>
            <a:off x="1801492" y="4135572"/>
            <a:ext cx="835163" cy="130791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572000" y="2304945"/>
            <a:ext cx="1168400" cy="1056858"/>
          </a:xfrm>
          <a:prstGeom prst="rect">
            <a:avLst/>
          </a:prstGeom>
          <a:solidFill>
            <a:schemeClr val="accent5">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Box CNN</a:t>
            </a:r>
            <a:endParaRPr lang="en-US" sz="2400" dirty="0"/>
          </a:p>
        </p:txBody>
      </p:sp>
      <p:sp>
        <p:nvSpPr>
          <p:cNvPr id="25" name="Rectangle 24"/>
          <p:cNvSpPr/>
          <p:nvPr/>
        </p:nvSpPr>
        <p:spPr>
          <a:xfrm>
            <a:off x="4572000" y="4927204"/>
            <a:ext cx="1168400" cy="1056858"/>
          </a:xfrm>
          <a:prstGeom prst="rect">
            <a:avLst/>
          </a:prstGeom>
          <a:solidFill>
            <a:schemeClr val="accent2">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Region CNN</a:t>
            </a:r>
            <a:endParaRPr lang="en-US" sz="2400" dirty="0"/>
          </a:p>
        </p:txBody>
      </p:sp>
      <p:sp>
        <p:nvSpPr>
          <p:cNvPr id="26" name="Rectangle 25"/>
          <p:cNvSpPr/>
          <p:nvPr/>
        </p:nvSpPr>
        <p:spPr>
          <a:xfrm>
            <a:off x="6316133" y="2641600"/>
            <a:ext cx="220134" cy="1493972"/>
          </a:xfrm>
          <a:prstGeom prst="rect">
            <a:avLst/>
          </a:prstGeom>
          <a:solidFill>
            <a:srgbClr val="31859C"/>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316136" y="4148640"/>
            <a:ext cx="220134" cy="1493972"/>
          </a:xfrm>
          <a:prstGeom prst="rect">
            <a:avLst/>
          </a:prstGeom>
          <a:solidFill>
            <a:schemeClr val="accent2">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a:stCxn id="3" idx="3"/>
            <a:endCxn id="20" idx="1"/>
          </p:cNvCxnSpPr>
          <p:nvPr/>
        </p:nvCxnSpPr>
        <p:spPr>
          <a:xfrm flipV="1">
            <a:off x="3964442" y="2833374"/>
            <a:ext cx="607558" cy="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4" idx="3"/>
            <a:endCxn id="25" idx="1"/>
          </p:cNvCxnSpPr>
          <p:nvPr/>
        </p:nvCxnSpPr>
        <p:spPr>
          <a:xfrm>
            <a:off x="3974801" y="5443485"/>
            <a:ext cx="597199" cy="1214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0" idx="3"/>
            <a:endCxn id="26" idx="1"/>
          </p:cNvCxnSpPr>
          <p:nvPr/>
        </p:nvCxnSpPr>
        <p:spPr>
          <a:xfrm>
            <a:off x="5740400" y="2833374"/>
            <a:ext cx="575733" cy="55521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5" idx="3"/>
            <a:endCxn id="27" idx="1"/>
          </p:cNvCxnSpPr>
          <p:nvPr/>
        </p:nvCxnSpPr>
        <p:spPr>
          <a:xfrm flipV="1">
            <a:off x="5740400" y="4895626"/>
            <a:ext cx="575736" cy="56000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695397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924522" y="5081963"/>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772122" y="4929563"/>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907586" y="244041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755186" y="228801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From boxes to segments</a:t>
            </a:r>
            <a:br>
              <a:rPr lang="en-US" dirty="0" smtClean="0"/>
            </a:br>
            <a:r>
              <a:rPr lang="en-US" dirty="0" smtClean="0"/>
              <a:t>Step 2: Score proposals</a:t>
            </a:r>
            <a:endParaRPr lang="en-US" dirty="0"/>
          </a:p>
        </p:txBody>
      </p:sp>
      <p:grpSp>
        <p:nvGrpSpPr>
          <p:cNvPr id="5" name="Group 4"/>
          <p:cNvGrpSpPr>
            <a:grpSpLocks noChangeAspect="1"/>
          </p:cNvGrpSpPr>
          <p:nvPr/>
        </p:nvGrpSpPr>
        <p:grpSpPr>
          <a:xfrm>
            <a:off x="2636655" y="2169481"/>
            <a:ext cx="1338146" cy="3943078"/>
            <a:chOff x="2230247" y="1571358"/>
            <a:chExt cx="1883833" cy="5551032"/>
          </a:xfrm>
        </p:grpSpPr>
        <p:pic>
          <p:nvPicPr>
            <p:cNvPr id="3" name="Picture 2" descr="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247" y="1571358"/>
              <a:ext cx="1869250" cy="1869250"/>
            </a:xfrm>
            <a:prstGeom prst="rect">
              <a:avLst/>
            </a:prstGeom>
          </p:spPr>
        </p:pic>
        <p:pic>
          <p:nvPicPr>
            <p:cNvPr id="4" name="Picture 3" descr="mask_cro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247" y="5238557"/>
              <a:ext cx="1883833" cy="1883833"/>
            </a:xfrm>
            <a:prstGeom prst="rect">
              <a:avLst/>
            </a:prstGeom>
          </p:spPr>
        </p:pic>
      </p:grpSp>
      <p:grpSp>
        <p:nvGrpSpPr>
          <p:cNvPr id="15" name="Group 14"/>
          <p:cNvGrpSpPr/>
          <p:nvPr/>
        </p:nvGrpSpPr>
        <p:grpSpPr>
          <a:xfrm>
            <a:off x="67741" y="3445539"/>
            <a:ext cx="2004682" cy="1667931"/>
            <a:chOff x="457200" y="3343941"/>
            <a:chExt cx="2004682" cy="1667931"/>
          </a:xfrm>
        </p:grpSpPr>
        <p:sp>
          <p:nvSpPr>
            <p:cNvPr id="12" name="Rectangle 11"/>
            <p:cNvSpPr/>
            <p:nvPr/>
          </p:nvSpPr>
          <p:spPr>
            <a:xfrm>
              <a:off x="728131" y="3631806"/>
              <a:ext cx="1733751" cy="1380066"/>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5731" y="3479406"/>
              <a:ext cx="1733751" cy="1380066"/>
            </a:xfrm>
            <a:prstGeom prst="rect">
              <a:avLst/>
            </a:prstGeom>
            <a:solidFill>
              <a:schemeClr val="accent1">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2008_002882_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3343941"/>
              <a:ext cx="1733751" cy="1380066"/>
            </a:xfrm>
            <a:prstGeom prst="rect">
              <a:avLst/>
            </a:prstGeom>
          </p:spPr>
        </p:pic>
      </p:grpSp>
      <p:cxnSp>
        <p:nvCxnSpPr>
          <p:cNvPr id="8" name="Straight Arrow Connector 7"/>
          <p:cNvCxnSpPr>
            <a:stCxn id="6" idx="3"/>
            <a:endCxn id="3" idx="1"/>
          </p:cNvCxnSpPr>
          <p:nvPr/>
        </p:nvCxnSpPr>
        <p:spPr>
          <a:xfrm flipV="1">
            <a:off x="1801492" y="2833376"/>
            <a:ext cx="835163" cy="130219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3"/>
            <a:endCxn id="4" idx="1"/>
          </p:cNvCxnSpPr>
          <p:nvPr/>
        </p:nvCxnSpPr>
        <p:spPr>
          <a:xfrm>
            <a:off x="1801492" y="4135572"/>
            <a:ext cx="835163" cy="130791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572000" y="2304945"/>
            <a:ext cx="1168400" cy="1056858"/>
          </a:xfrm>
          <a:prstGeom prst="rect">
            <a:avLst/>
          </a:prstGeom>
          <a:solidFill>
            <a:schemeClr val="accent5">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Box CNN</a:t>
            </a:r>
            <a:endParaRPr lang="en-US" sz="2400" dirty="0"/>
          </a:p>
        </p:txBody>
      </p:sp>
      <p:sp>
        <p:nvSpPr>
          <p:cNvPr id="25" name="Rectangle 24"/>
          <p:cNvSpPr/>
          <p:nvPr/>
        </p:nvSpPr>
        <p:spPr>
          <a:xfrm>
            <a:off x="4572000" y="4927204"/>
            <a:ext cx="1168400" cy="1056858"/>
          </a:xfrm>
          <a:prstGeom prst="rect">
            <a:avLst/>
          </a:prstGeom>
          <a:solidFill>
            <a:schemeClr val="accent2">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Region CNN</a:t>
            </a:r>
            <a:endParaRPr lang="en-US" sz="2400" dirty="0"/>
          </a:p>
        </p:txBody>
      </p:sp>
      <p:sp>
        <p:nvSpPr>
          <p:cNvPr id="26" name="Rectangle 25"/>
          <p:cNvSpPr/>
          <p:nvPr/>
        </p:nvSpPr>
        <p:spPr>
          <a:xfrm>
            <a:off x="6316133" y="2641600"/>
            <a:ext cx="220134" cy="1493972"/>
          </a:xfrm>
          <a:prstGeom prst="rect">
            <a:avLst/>
          </a:prstGeom>
          <a:solidFill>
            <a:srgbClr val="31859C"/>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316136" y="4148640"/>
            <a:ext cx="220134" cy="1493972"/>
          </a:xfrm>
          <a:prstGeom prst="rect">
            <a:avLst/>
          </a:prstGeom>
          <a:solidFill>
            <a:schemeClr val="accent2">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a:stCxn id="3" idx="3"/>
            <a:endCxn id="20" idx="1"/>
          </p:cNvCxnSpPr>
          <p:nvPr/>
        </p:nvCxnSpPr>
        <p:spPr>
          <a:xfrm flipV="1">
            <a:off x="3964442" y="2833374"/>
            <a:ext cx="607558" cy="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4" idx="3"/>
            <a:endCxn id="25" idx="1"/>
          </p:cNvCxnSpPr>
          <p:nvPr/>
        </p:nvCxnSpPr>
        <p:spPr>
          <a:xfrm>
            <a:off x="3974801" y="5443485"/>
            <a:ext cx="597199" cy="1214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0" idx="3"/>
            <a:endCxn id="26" idx="1"/>
          </p:cNvCxnSpPr>
          <p:nvPr/>
        </p:nvCxnSpPr>
        <p:spPr>
          <a:xfrm>
            <a:off x="5740400" y="2833374"/>
            <a:ext cx="575733" cy="55521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5" idx="3"/>
            <a:endCxn id="27" idx="1"/>
          </p:cNvCxnSpPr>
          <p:nvPr/>
        </p:nvCxnSpPr>
        <p:spPr>
          <a:xfrm flipV="1">
            <a:off x="5740400" y="4895626"/>
            <a:ext cx="575736" cy="56000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40" name="Picture 39" descr="2008_002882_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8460" y="2174988"/>
            <a:ext cx="1468340" cy="1168799"/>
          </a:xfrm>
          <a:prstGeom prst="rect">
            <a:avLst/>
          </a:prstGeom>
        </p:spPr>
      </p:pic>
      <p:pic>
        <p:nvPicPr>
          <p:cNvPr id="41" name="Picture 40" descr="2008_002882_2.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8460" y="3913164"/>
            <a:ext cx="1468340" cy="1168799"/>
          </a:xfrm>
          <a:prstGeom prst="rect">
            <a:avLst/>
          </a:prstGeom>
        </p:spPr>
      </p:pic>
      <p:pic>
        <p:nvPicPr>
          <p:cNvPr id="42" name="Picture 41" descr="2008_002882_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8461" y="5608347"/>
            <a:ext cx="1468340" cy="1168798"/>
          </a:xfrm>
          <a:prstGeom prst="rect">
            <a:avLst/>
          </a:prstGeom>
        </p:spPr>
      </p:pic>
      <p:sp>
        <p:nvSpPr>
          <p:cNvPr id="43" name="TextBox 42"/>
          <p:cNvSpPr txBox="1"/>
          <p:nvPr/>
        </p:nvSpPr>
        <p:spPr>
          <a:xfrm>
            <a:off x="7218460" y="1400705"/>
            <a:ext cx="1468340" cy="461665"/>
          </a:xfrm>
          <a:prstGeom prst="rect">
            <a:avLst/>
          </a:prstGeom>
          <a:noFill/>
        </p:spPr>
        <p:txBody>
          <a:bodyPr wrap="square" rtlCol="0">
            <a:spAutoFit/>
          </a:bodyPr>
          <a:lstStyle/>
          <a:p>
            <a:pPr algn="ctr"/>
            <a:r>
              <a:rPr lang="en-US" sz="2400" dirty="0" smtClean="0"/>
              <a:t>Person?</a:t>
            </a:r>
            <a:endParaRPr lang="en-US" sz="2400" dirty="0"/>
          </a:p>
        </p:txBody>
      </p:sp>
      <p:sp>
        <p:nvSpPr>
          <p:cNvPr id="44" name="Rectangle 43"/>
          <p:cNvSpPr/>
          <p:nvPr/>
        </p:nvSpPr>
        <p:spPr>
          <a:xfrm>
            <a:off x="7907867" y="1862370"/>
            <a:ext cx="778933" cy="307111"/>
          </a:xfrm>
          <a:prstGeom prst="rect">
            <a:avLst/>
          </a:prstGeom>
          <a:solidFill>
            <a:srgbClr val="CCFFCC"/>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2400" dirty="0" smtClean="0">
                <a:solidFill>
                  <a:srgbClr val="000000"/>
                </a:solidFill>
              </a:rPr>
              <a:t>+3.5</a:t>
            </a:r>
            <a:endParaRPr lang="en-US" sz="2400" dirty="0">
              <a:solidFill>
                <a:srgbClr val="000000"/>
              </a:solidFill>
            </a:endParaRPr>
          </a:p>
        </p:txBody>
      </p:sp>
      <p:sp>
        <p:nvSpPr>
          <p:cNvPr id="45" name="Rectangle 44"/>
          <p:cNvSpPr/>
          <p:nvPr/>
        </p:nvSpPr>
        <p:spPr>
          <a:xfrm>
            <a:off x="7907870" y="3606472"/>
            <a:ext cx="778933" cy="307111"/>
          </a:xfrm>
          <a:prstGeom prst="rect">
            <a:avLst/>
          </a:prstGeom>
          <a:solidFill>
            <a:srgbClr val="CCFFCC"/>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2400" dirty="0" smtClean="0">
                <a:solidFill>
                  <a:srgbClr val="000000"/>
                </a:solidFill>
              </a:rPr>
              <a:t>+2.6</a:t>
            </a:r>
            <a:endParaRPr lang="en-US" sz="2400" dirty="0">
              <a:solidFill>
                <a:srgbClr val="000000"/>
              </a:solidFill>
            </a:endParaRPr>
          </a:p>
        </p:txBody>
      </p:sp>
      <p:sp>
        <p:nvSpPr>
          <p:cNvPr id="46" name="Rectangle 45"/>
          <p:cNvSpPr/>
          <p:nvPr/>
        </p:nvSpPr>
        <p:spPr>
          <a:xfrm>
            <a:off x="7924806" y="5299775"/>
            <a:ext cx="778933" cy="307111"/>
          </a:xfrm>
          <a:prstGeom prst="rect">
            <a:avLst/>
          </a:prstGeom>
          <a:solidFill>
            <a:srgbClr val="CCFFCC"/>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2400" dirty="0" smtClean="0">
                <a:solidFill>
                  <a:srgbClr val="000000"/>
                </a:solidFill>
              </a:rPr>
              <a:t>+0.9</a:t>
            </a:r>
            <a:endParaRPr lang="en-US" sz="2400" dirty="0">
              <a:solidFill>
                <a:srgbClr val="000000"/>
              </a:solidFill>
            </a:endParaRPr>
          </a:p>
        </p:txBody>
      </p:sp>
      <p:cxnSp>
        <p:nvCxnSpPr>
          <p:cNvPr id="48" name="Straight Arrow Connector 47"/>
          <p:cNvCxnSpPr>
            <a:stCxn id="27" idx="0"/>
          </p:cNvCxnSpPr>
          <p:nvPr/>
        </p:nvCxnSpPr>
        <p:spPr>
          <a:xfrm flipV="1">
            <a:off x="6426203" y="4135572"/>
            <a:ext cx="465664" cy="1306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5784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training</a:t>
            </a:r>
            <a:endParaRPr lang="en-US" dirty="0"/>
          </a:p>
        </p:txBody>
      </p:sp>
      <p:sp>
        <p:nvSpPr>
          <p:cNvPr id="3" name="TextBox 2"/>
          <p:cNvSpPr txBox="1"/>
          <p:nvPr/>
        </p:nvSpPr>
        <p:spPr>
          <a:xfrm>
            <a:off x="186272" y="1146710"/>
            <a:ext cx="8500528" cy="584776"/>
          </a:xfrm>
          <a:prstGeom prst="rect">
            <a:avLst/>
          </a:prstGeom>
          <a:noFill/>
        </p:spPr>
        <p:txBody>
          <a:bodyPr wrap="square" rtlCol="0">
            <a:spAutoFit/>
          </a:bodyPr>
          <a:lstStyle/>
          <a:p>
            <a:pPr algn="ctr"/>
            <a:r>
              <a:rPr lang="en-US" sz="3200" i="1" dirty="0" smtClean="0"/>
              <a:t>Joint task-specific training</a:t>
            </a:r>
          </a:p>
        </p:txBody>
      </p:sp>
      <p:grpSp>
        <p:nvGrpSpPr>
          <p:cNvPr id="7" name="Group 6"/>
          <p:cNvGrpSpPr/>
          <p:nvPr/>
        </p:nvGrpSpPr>
        <p:grpSpPr>
          <a:xfrm>
            <a:off x="2309210" y="2424578"/>
            <a:ext cx="4741778" cy="4101352"/>
            <a:chOff x="2309210" y="2424578"/>
            <a:chExt cx="4741778" cy="4101352"/>
          </a:xfrm>
        </p:grpSpPr>
        <p:grpSp>
          <p:nvGrpSpPr>
            <p:cNvPr id="20" name="Group 19"/>
            <p:cNvGrpSpPr/>
            <p:nvPr/>
          </p:nvGrpSpPr>
          <p:grpSpPr>
            <a:xfrm>
              <a:off x="2614450" y="2424578"/>
              <a:ext cx="4436538" cy="2256744"/>
              <a:chOff x="2302939" y="2276104"/>
              <a:chExt cx="5273317" cy="2402744"/>
            </a:xfrm>
          </p:grpSpPr>
          <p:sp>
            <p:nvSpPr>
              <p:cNvPr id="22" name="Rectangle 21"/>
              <p:cNvSpPr/>
              <p:nvPr/>
            </p:nvSpPr>
            <p:spPr>
              <a:xfrm>
                <a:off x="2607739" y="2580904"/>
                <a:ext cx="2910541" cy="42222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34" name="Rectangle 33"/>
              <p:cNvSpPr/>
              <p:nvPr/>
            </p:nvSpPr>
            <p:spPr>
              <a:xfrm>
                <a:off x="2455339" y="2428504"/>
                <a:ext cx="2881796" cy="44026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a:p>
                <a:pPr algn="ctr"/>
                <a:endParaRPr lang="en-US" sz="2400" dirty="0">
                  <a:solidFill>
                    <a:schemeClr val="tx1"/>
                  </a:solidFill>
                </a:endParaRPr>
              </a:p>
            </p:txBody>
          </p:sp>
          <p:sp>
            <p:nvSpPr>
              <p:cNvPr id="35" name="Rectangle 34"/>
              <p:cNvSpPr/>
              <p:nvPr/>
            </p:nvSpPr>
            <p:spPr>
              <a:xfrm>
                <a:off x="2302939" y="2276104"/>
                <a:ext cx="2858059" cy="42222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Good </a:t>
                </a:r>
                <a:r>
                  <a:rPr lang="en-US" sz="2400" dirty="0" smtClean="0">
                    <a:solidFill>
                      <a:srgbClr val="FF0000"/>
                    </a:solidFill>
                  </a:rPr>
                  <a:t>region</a:t>
                </a:r>
                <a:r>
                  <a:rPr lang="en-US" sz="2400" dirty="0" smtClean="0">
                    <a:solidFill>
                      <a:schemeClr val="tx1"/>
                    </a:solidFill>
                  </a:rPr>
                  <a:t>? Yes</a:t>
                </a:r>
                <a:endParaRPr lang="en-US" sz="2400" dirty="0">
                  <a:solidFill>
                    <a:schemeClr val="tx1"/>
                  </a:solidFill>
                </a:endParaRPr>
              </a:p>
            </p:txBody>
          </p:sp>
          <p:sp>
            <p:nvSpPr>
              <p:cNvPr id="36" name="Rectangle 35"/>
              <p:cNvSpPr/>
              <p:nvPr/>
            </p:nvSpPr>
            <p:spPr>
              <a:xfrm>
                <a:off x="6373989" y="2868770"/>
                <a:ext cx="1202267" cy="452155"/>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Loss</a:t>
                </a:r>
                <a:endParaRPr lang="en-US" dirty="0">
                  <a:solidFill>
                    <a:srgbClr val="000000"/>
                  </a:solidFill>
                </a:endParaRPr>
              </a:p>
            </p:txBody>
          </p:sp>
          <p:cxnSp>
            <p:nvCxnSpPr>
              <p:cNvPr id="37" name="Straight Arrow Connector 36"/>
              <p:cNvCxnSpPr>
                <a:stCxn id="35" idx="3"/>
                <a:endCxn id="36" idx="1"/>
              </p:cNvCxnSpPr>
              <p:nvPr/>
            </p:nvCxnSpPr>
            <p:spPr>
              <a:xfrm>
                <a:off x="5160998" y="2487219"/>
                <a:ext cx="1212992" cy="60762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5" idx="3"/>
                <a:endCxn id="36" idx="1"/>
              </p:cNvCxnSpPr>
              <p:nvPr/>
            </p:nvCxnSpPr>
            <p:spPr>
              <a:xfrm flipV="1">
                <a:off x="6142209" y="3094847"/>
                <a:ext cx="231780" cy="158400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2309210" y="3185461"/>
              <a:ext cx="3276821" cy="3340469"/>
              <a:chOff x="2636655" y="2169481"/>
              <a:chExt cx="3679481" cy="3713239"/>
            </a:xfrm>
          </p:grpSpPr>
          <p:sp>
            <p:nvSpPr>
              <p:cNvPr id="28" name="Rectangle 27"/>
              <p:cNvSpPr/>
              <p:nvPr/>
            </p:nvSpPr>
            <p:spPr>
              <a:xfrm>
                <a:off x="2924522" y="4554927"/>
                <a:ext cx="1327787" cy="1327793"/>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772122" y="4402525"/>
                <a:ext cx="1327787" cy="1327793"/>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2907586" y="244041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2755186" y="228801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a:grpSpLocks noChangeAspect="1"/>
              </p:cNvGrpSpPr>
              <p:nvPr/>
            </p:nvGrpSpPr>
            <p:grpSpPr>
              <a:xfrm>
                <a:off x="2636655" y="2169481"/>
                <a:ext cx="1338146" cy="3416055"/>
                <a:chOff x="2230247" y="1571358"/>
                <a:chExt cx="1883833" cy="4809081"/>
              </a:xfrm>
            </p:grpSpPr>
            <p:pic>
              <p:nvPicPr>
                <p:cNvPr id="42" name="Picture 41" descr="cr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247" y="1571358"/>
                  <a:ext cx="1869250" cy="1869250"/>
                </a:xfrm>
                <a:prstGeom prst="rect">
                  <a:avLst/>
                </a:prstGeom>
              </p:spPr>
            </p:pic>
            <p:pic>
              <p:nvPicPr>
                <p:cNvPr id="43" name="Picture 42" descr="mask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0247" y="4496608"/>
                  <a:ext cx="1883833" cy="1883831"/>
                </a:xfrm>
                <a:prstGeom prst="rect">
                  <a:avLst/>
                </a:prstGeom>
              </p:spPr>
            </p:pic>
          </p:grpSp>
          <p:sp>
            <p:nvSpPr>
              <p:cNvPr id="46" name="Rectangle 45"/>
              <p:cNvSpPr/>
              <p:nvPr/>
            </p:nvSpPr>
            <p:spPr>
              <a:xfrm>
                <a:off x="4572000" y="2304945"/>
                <a:ext cx="1168400" cy="1056858"/>
              </a:xfrm>
              <a:prstGeom prst="rect">
                <a:avLst/>
              </a:prstGeom>
              <a:solidFill>
                <a:schemeClr val="accent5">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Box CNN</a:t>
                </a:r>
                <a:endParaRPr lang="en-US" sz="2400" dirty="0"/>
              </a:p>
            </p:txBody>
          </p:sp>
          <p:sp>
            <p:nvSpPr>
              <p:cNvPr id="47" name="Rectangle 46"/>
              <p:cNvSpPr/>
              <p:nvPr/>
            </p:nvSpPr>
            <p:spPr>
              <a:xfrm>
                <a:off x="4572000" y="4400166"/>
                <a:ext cx="1168401" cy="1056857"/>
              </a:xfrm>
              <a:prstGeom prst="rect">
                <a:avLst/>
              </a:prstGeom>
              <a:solidFill>
                <a:schemeClr val="accent2">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Region CNN</a:t>
                </a:r>
                <a:endParaRPr lang="en-US" sz="2400" dirty="0"/>
              </a:p>
            </p:txBody>
          </p:sp>
          <p:cxnSp>
            <p:nvCxnSpPr>
              <p:cNvPr id="50" name="Straight Arrow Connector 49"/>
              <p:cNvCxnSpPr>
                <a:stCxn id="42" idx="3"/>
                <a:endCxn id="46" idx="1"/>
              </p:cNvCxnSpPr>
              <p:nvPr/>
            </p:nvCxnSpPr>
            <p:spPr>
              <a:xfrm flipV="1">
                <a:off x="3964442" y="2833374"/>
                <a:ext cx="607558" cy="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3" idx="3"/>
                <a:endCxn id="47" idx="1"/>
              </p:cNvCxnSpPr>
              <p:nvPr/>
            </p:nvCxnSpPr>
            <p:spPr>
              <a:xfrm>
                <a:off x="3974801" y="4916446"/>
                <a:ext cx="597199" cy="1214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6" idx="3"/>
              </p:cNvCxnSpPr>
              <p:nvPr/>
            </p:nvCxnSpPr>
            <p:spPr>
              <a:xfrm>
                <a:off x="5740400" y="2833374"/>
                <a:ext cx="575733" cy="55521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47" idx="3"/>
              </p:cNvCxnSpPr>
              <p:nvPr/>
            </p:nvCxnSpPr>
            <p:spPr>
              <a:xfrm flipV="1">
                <a:off x="5740400" y="4368590"/>
                <a:ext cx="575736" cy="560006"/>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 name="Rectangle 4"/>
            <p:cNvSpPr/>
            <p:nvPr/>
          </p:nvSpPr>
          <p:spPr>
            <a:xfrm>
              <a:off x="5590238" y="3927802"/>
              <a:ext cx="254260" cy="15070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5" name="TextBox 54"/>
          <p:cNvSpPr txBox="1"/>
          <p:nvPr/>
        </p:nvSpPr>
        <p:spPr>
          <a:xfrm>
            <a:off x="6039499" y="4486586"/>
            <a:ext cx="2410068" cy="1200328"/>
          </a:xfrm>
          <a:prstGeom prst="rect">
            <a:avLst/>
          </a:prstGeom>
          <a:noFill/>
        </p:spPr>
        <p:txBody>
          <a:bodyPr wrap="square" rtlCol="0">
            <a:spAutoFit/>
          </a:bodyPr>
          <a:lstStyle/>
          <a:p>
            <a:pPr algn="ctr"/>
            <a:r>
              <a:rPr lang="en-US" sz="2400" dirty="0" smtClean="0"/>
              <a:t>Train entire network as one with </a:t>
            </a:r>
            <a:r>
              <a:rPr lang="en-US" sz="2400" i="1" dirty="0" smtClean="0">
                <a:solidFill>
                  <a:srgbClr val="FF0000"/>
                </a:solidFill>
              </a:rPr>
              <a:t>region</a:t>
            </a:r>
            <a:r>
              <a:rPr lang="en-US" sz="2400" dirty="0" smtClean="0"/>
              <a:t> labels</a:t>
            </a:r>
            <a:endParaRPr lang="en-US" sz="2400" dirty="0"/>
          </a:p>
        </p:txBody>
      </p:sp>
    </p:spTree>
    <p:extLst>
      <p:ext uri="{BB962C8B-B14F-4D97-AF65-F5344CB8AC3E}">
        <p14:creationId xmlns:p14="http://schemas.microsoft.com/office/powerpoint/2010/main" val="101156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training</a:t>
            </a:r>
            <a:endParaRPr lang="en-US" dirty="0"/>
          </a:p>
        </p:txBody>
      </p:sp>
      <p:sp>
        <p:nvSpPr>
          <p:cNvPr id="3" name="TextBox 2"/>
          <p:cNvSpPr txBox="1"/>
          <p:nvPr/>
        </p:nvSpPr>
        <p:spPr>
          <a:xfrm>
            <a:off x="186272" y="1146710"/>
            <a:ext cx="8957728" cy="1077218"/>
          </a:xfrm>
          <a:prstGeom prst="rect">
            <a:avLst/>
          </a:prstGeom>
          <a:noFill/>
        </p:spPr>
        <p:txBody>
          <a:bodyPr wrap="square" rtlCol="0">
            <a:spAutoFit/>
          </a:bodyPr>
          <a:lstStyle/>
          <a:p>
            <a:pPr algn="ctr"/>
            <a:r>
              <a:rPr lang="en-US" sz="3200" b="1" dirty="0" smtClean="0"/>
              <a:t>Baseline 1</a:t>
            </a:r>
            <a:r>
              <a:rPr lang="en-US" sz="3200" dirty="0" smtClean="0"/>
              <a:t>: </a:t>
            </a:r>
            <a:r>
              <a:rPr lang="en-US" sz="3200" i="1" dirty="0" smtClean="0"/>
              <a:t>Separate task specific training</a:t>
            </a:r>
            <a:endParaRPr lang="en-US" sz="3200" i="1" dirty="0"/>
          </a:p>
          <a:p>
            <a:endParaRPr lang="en-US" sz="3200" dirty="0"/>
          </a:p>
        </p:txBody>
      </p:sp>
      <p:grpSp>
        <p:nvGrpSpPr>
          <p:cNvPr id="29" name="Group 28"/>
          <p:cNvGrpSpPr/>
          <p:nvPr/>
        </p:nvGrpSpPr>
        <p:grpSpPr>
          <a:xfrm>
            <a:off x="118534" y="2716362"/>
            <a:ext cx="4436538" cy="2355677"/>
            <a:chOff x="2302939" y="2276104"/>
            <a:chExt cx="5273317" cy="2508077"/>
          </a:xfrm>
        </p:grpSpPr>
        <p:sp>
          <p:nvSpPr>
            <p:cNvPr id="16" name="Rectangle 15"/>
            <p:cNvSpPr/>
            <p:nvPr/>
          </p:nvSpPr>
          <p:spPr>
            <a:xfrm>
              <a:off x="2607739" y="2580904"/>
              <a:ext cx="2553258" cy="44026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a:p>
              <a:pPr algn="ctr"/>
              <a:endParaRPr lang="en-US" sz="2400" dirty="0">
                <a:solidFill>
                  <a:schemeClr val="tx1"/>
                </a:solidFill>
              </a:endParaRPr>
            </a:p>
          </p:txBody>
        </p:sp>
        <p:sp>
          <p:nvSpPr>
            <p:cNvPr id="8" name="Rectangle 7"/>
            <p:cNvSpPr/>
            <p:nvPr/>
          </p:nvSpPr>
          <p:spPr>
            <a:xfrm>
              <a:off x="3178514" y="345639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026114" y="330399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r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583" y="3185461"/>
              <a:ext cx="1327787" cy="1327789"/>
            </a:xfrm>
            <a:prstGeom prst="rect">
              <a:avLst/>
            </a:prstGeom>
          </p:spPr>
        </p:pic>
        <p:sp>
          <p:nvSpPr>
            <p:cNvPr id="11" name="Rectangle 10"/>
            <p:cNvSpPr/>
            <p:nvPr/>
          </p:nvSpPr>
          <p:spPr>
            <a:xfrm>
              <a:off x="4842928" y="3320925"/>
              <a:ext cx="1168400" cy="1056858"/>
            </a:xfrm>
            <a:prstGeom prst="rect">
              <a:avLst/>
            </a:prstGeom>
            <a:solidFill>
              <a:schemeClr val="accent5">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Box CNN</a:t>
              </a:r>
              <a:endParaRPr lang="en-US" sz="2400" dirty="0"/>
            </a:p>
          </p:txBody>
        </p:sp>
        <p:cxnSp>
          <p:nvCxnSpPr>
            <p:cNvPr id="12" name="Straight Arrow Connector 11"/>
            <p:cNvCxnSpPr>
              <a:stCxn id="10" idx="3"/>
              <a:endCxn id="11" idx="1"/>
            </p:cNvCxnSpPr>
            <p:nvPr/>
          </p:nvCxnSpPr>
          <p:spPr>
            <a:xfrm flipV="1">
              <a:off x="4235370" y="3849354"/>
              <a:ext cx="607558" cy="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455339" y="2428504"/>
              <a:ext cx="2544642" cy="44026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p:cNvSpPr/>
            <p:nvPr/>
          </p:nvSpPr>
          <p:spPr>
            <a:xfrm>
              <a:off x="2302939" y="2276104"/>
              <a:ext cx="2539989" cy="44026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Good box? Yes</a:t>
              </a:r>
              <a:endParaRPr lang="en-US" sz="2400" dirty="0">
                <a:solidFill>
                  <a:schemeClr val="tx1"/>
                </a:solidFill>
              </a:endParaRPr>
            </a:p>
          </p:txBody>
        </p:sp>
        <p:sp>
          <p:nvSpPr>
            <p:cNvPr id="19" name="Rectangle 18"/>
            <p:cNvSpPr/>
            <p:nvPr/>
          </p:nvSpPr>
          <p:spPr>
            <a:xfrm>
              <a:off x="6373989" y="2868770"/>
              <a:ext cx="1202267" cy="452155"/>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Loss</a:t>
              </a:r>
              <a:endParaRPr lang="en-US" dirty="0">
                <a:solidFill>
                  <a:srgbClr val="000000"/>
                </a:solidFill>
              </a:endParaRPr>
            </a:p>
          </p:txBody>
        </p:sp>
        <p:cxnSp>
          <p:nvCxnSpPr>
            <p:cNvPr id="21" name="Straight Arrow Connector 20"/>
            <p:cNvCxnSpPr>
              <a:stCxn id="14" idx="3"/>
              <a:endCxn id="19" idx="1"/>
            </p:cNvCxnSpPr>
            <p:nvPr/>
          </p:nvCxnSpPr>
          <p:spPr>
            <a:xfrm>
              <a:off x="4842928" y="2496237"/>
              <a:ext cx="1531061" cy="59861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3"/>
            </p:cNvCxnSpPr>
            <p:nvPr/>
          </p:nvCxnSpPr>
          <p:spPr>
            <a:xfrm flipV="1">
              <a:off x="6011327" y="3185461"/>
              <a:ext cx="362662" cy="66389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4711675" y="2733303"/>
            <a:ext cx="4436538" cy="2355677"/>
            <a:chOff x="4711675" y="2733303"/>
            <a:chExt cx="4436538" cy="2355677"/>
          </a:xfrm>
        </p:grpSpPr>
        <p:grpSp>
          <p:nvGrpSpPr>
            <p:cNvPr id="20" name="Group 19"/>
            <p:cNvGrpSpPr/>
            <p:nvPr/>
          </p:nvGrpSpPr>
          <p:grpSpPr>
            <a:xfrm>
              <a:off x="4711675" y="2733303"/>
              <a:ext cx="4436538" cy="2355677"/>
              <a:chOff x="2302939" y="2276104"/>
              <a:chExt cx="5273317" cy="2508077"/>
            </a:xfrm>
          </p:grpSpPr>
          <p:sp>
            <p:nvSpPr>
              <p:cNvPr id="22" name="Rectangle 21"/>
              <p:cNvSpPr/>
              <p:nvPr/>
            </p:nvSpPr>
            <p:spPr>
              <a:xfrm>
                <a:off x="2607739" y="2580904"/>
                <a:ext cx="2910541" cy="42222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26" name="Rectangle 25"/>
              <p:cNvSpPr/>
              <p:nvPr/>
            </p:nvSpPr>
            <p:spPr>
              <a:xfrm>
                <a:off x="3178514" y="345639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026114" y="330399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782546" y="3320925"/>
                <a:ext cx="1359674" cy="1056858"/>
              </a:xfrm>
              <a:prstGeom prst="rect">
                <a:avLst/>
              </a:prstGeom>
              <a:solidFill>
                <a:schemeClr val="accent2">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Region CNN</a:t>
                </a:r>
                <a:endParaRPr lang="en-US" sz="2400" dirty="0"/>
              </a:p>
            </p:txBody>
          </p:sp>
          <p:cxnSp>
            <p:nvCxnSpPr>
              <p:cNvPr id="33" name="Straight Arrow Connector 32"/>
              <p:cNvCxnSpPr>
                <a:endCxn id="32" idx="1"/>
              </p:cNvCxnSpPr>
              <p:nvPr/>
            </p:nvCxnSpPr>
            <p:spPr>
              <a:xfrm flipV="1">
                <a:off x="4235369" y="3849354"/>
                <a:ext cx="547177" cy="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2455339" y="2428504"/>
                <a:ext cx="2881796" cy="44026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smtClean="0">
                  <a:solidFill>
                    <a:schemeClr val="tx1"/>
                  </a:solidFill>
                </a:endParaRPr>
              </a:p>
              <a:p>
                <a:pPr algn="ctr"/>
                <a:endParaRPr lang="en-US" sz="2400" dirty="0">
                  <a:solidFill>
                    <a:schemeClr val="tx1"/>
                  </a:solidFill>
                </a:endParaRPr>
              </a:p>
            </p:txBody>
          </p:sp>
          <p:sp>
            <p:nvSpPr>
              <p:cNvPr id="35" name="Rectangle 34"/>
              <p:cNvSpPr/>
              <p:nvPr/>
            </p:nvSpPr>
            <p:spPr>
              <a:xfrm>
                <a:off x="2302939" y="2276104"/>
                <a:ext cx="2858059" cy="42222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Good </a:t>
                </a:r>
                <a:r>
                  <a:rPr lang="en-US" sz="2400" dirty="0" smtClean="0">
                    <a:solidFill>
                      <a:srgbClr val="FF0000"/>
                    </a:solidFill>
                  </a:rPr>
                  <a:t>region</a:t>
                </a:r>
                <a:r>
                  <a:rPr lang="en-US" sz="2400" dirty="0" smtClean="0">
                    <a:solidFill>
                      <a:schemeClr val="tx1"/>
                    </a:solidFill>
                  </a:rPr>
                  <a:t>? Yes</a:t>
                </a:r>
                <a:endParaRPr lang="en-US" sz="2400" dirty="0">
                  <a:solidFill>
                    <a:schemeClr val="tx1"/>
                  </a:solidFill>
                </a:endParaRPr>
              </a:p>
            </p:txBody>
          </p:sp>
          <p:sp>
            <p:nvSpPr>
              <p:cNvPr id="36" name="Rectangle 35"/>
              <p:cNvSpPr/>
              <p:nvPr/>
            </p:nvSpPr>
            <p:spPr>
              <a:xfrm>
                <a:off x="6373989" y="2868770"/>
                <a:ext cx="1202267" cy="452155"/>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Loss</a:t>
                </a:r>
                <a:endParaRPr lang="en-US" dirty="0">
                  <a:solidFill>
                    <a:srgbClr val="000000"/>
                  </a:solidFill>
                </a:endParaRPr>
              </a:p>
            </p:txBody>
          </p:sp>
          <p:cxnSp>
            <p:nvCxnSpPr>
              <p:cNvPr id="37" name="Straight Arrow Connector 36"/>
              <p:cNvCxnSpPr>
                <a:stCxn id="35" idx="3"/>
                <a:endCxn id="36" idx="1"/>
              </p:cNvCxnSpPr>
              <p:nvPr/>
            </p:nvCxnSpPr>
            <p:spPr>
              <a:xfrm>
                <a:off x="5160998" y="2487219"/>
                <a:ext cx="1212992" cy="60762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32" idx="3"/>
                <a:endCxn id="36" idx="1"/>
              </p:cNvCxnSpPr>
              <p:nvPr/>
            </p:nvCxnSpPr>
            <p:spPr>
              <a:xfrm flipV="1">
                <a:off x="6142221" y="3094847"/>
                <a:ext cx="231768" cy="75450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39" name="Picture 38" descr="mask_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330" y="3570464"/>
              <a:ext cx="1165391" cy="1247108"/>
            </a:xfrm>
            <a:prstGeom prst="rect">
              <a:avLst/>
            </a:prstGeom>
          </p:spPr>
        </p:pic>
      </p:grpSp>
      <p:sp>
        <p:nvSpPr>
          <p:cNvPr id="40" name="TextBox 39"/>
          <p:cNvSpPr txBox="1"/>
          <p:nvPr/>
        </p:nvSpPr>
        <p:spPr>
          <a:xfrm>
            <a:off x="1" y="5334000"/>
            <a:ext cx="4555072" cy="830997"/>
          </a:xfrm>
          <a:prstGeom prst="rect">
            <a:avLst/>
          </a:prstGeom>
          <a:noFill/>
        </p:spPr>
        <p:txBody>
          <a:bodyPr wrap="square" rtlCol="0">
            <a:spAutoFit/>
          </a:bodyPr>
          <a:lstStyle/>
          <a:p>
            <a:pPr algn="ctr"/>
            <a:r>
              <a:rPr lang="en-US" sz="2400" dirty="0" smtClean="0"/>
              <a:t>Train Box CNN using bounding box labels</a:t>
            </a:r>
            <a:endParaRPr lang="en-US" sz="2400" dirty="0"/>
          </a:p>
        </p:txBody>
      </p:sp>
      <p:sp>
        <p:nvSpPr>
          <p:cNvPr id="41" name="TextBox 40"/>
          <p:cNvSpPr txBox="1"/>
          <p:nvPr/>
        </p:nvSpPr>
        <p:spPr>
          <a:xfrm>
            <a:off x="4839892" y="5334000"/>
            <a:ext cx="4308321" cy="830997"/>
          </a:xfrm>
          <a:prstGeom prst="rect">
            <a:avLst/>
          </a:prstGeom>
          <a:noFill/>
        </p:spPr>
        <p:txBody>
          <a:bodyPr wrap="square" rtlCol="0">
            <a:spAutoFit/>
          </a:bodyPr>
          <a:lstStyle/>
          <a:p>
            <a:pPr algn="ctr"/>
            <a:r>
              <a:rPr lang="en-US" sz="2400" dirty="0" smtClean="0"/>
              <a:t>Train Region CNN using </a:t>
            </a:r>
            <a:r>
              <a:rPr lang="en-US" sz="2400" i="1" dirty="0" smtClean="0">
                <a:solidFill>
                  <a:srgbClr val="FF0000"/>
                </a:solidFill>
              </a:rPr>
              <a:t>region</a:t>
            </a:r>
            <a:r>
              <a:rPr lang="en-US" sz="2400" i="1" dirty="0" smtClean="0"/>
              <a:t> </a:t>
            </a:r>
            <a:r>
              <a:rPr lang="en-US" sz="2400" dirty="0" smtClean="0"/>
              <a:t>labels</a:t>
            </a:r>
            <a:endParaRPr lang="en-US" sz="2400" dirty="0"/>
          </a:p>
        </p:txBody>
      </p:sp>
    </p:spTree>
    <p:extLst>
      <p:ext uri="{BB962C8B-B14F-4D97-AF65-F5344CB8AC3E}">
        <p14:creationId xmlns:p14="http://schemas.microsoft.com/office/powerpoint/2010/main" val="23210772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training</a:t>
            </a:r>
            <a:endParaRPr lang="en-US" dirty="0"/>
          </a:p>
        </p:txBody>
      </p:sp>
      <p:sp>
        <p:nvSpPr>
          <p:cNvPr id="3" name="TextBox 2"/>
          <p:cNvSpPr txBox="1"/>
          <p:nvPr/>
        </p:nvSpPr>
        <p:spPr>
          <a:xfrm>
            <a:off x="1" y="1146710"/>
            <a:ext cx="9143999" cy="1077218"/>
          </a:xfrm>
          <a:prstGeom prst="rect">
            <a:avLst/>
          </a:prstGeom>
          <a:noFill/>
        </p:spPr>
        <p:txBody>
          <a:bodyPr wrap="square" rtlCol="0">
            <a:spAutoFit/>
          </a:bodyPr>
          <a:lstStyle/>
          <a:p>
            <a:pPr algn="ctr"/>
            <a:r>
              <a:rPr lang="en-US" sz="3200" b="1" dirty="0" smtClean="0"/>
              <a:t>Baseline 2: </a:t>
            </a:r>
            <a:r>
              <a:rPr lang="en-US" sz="3200" i="1" dirty="0" smtClean="0"/>
              <a:t>Copies of</a:t>
            </a:r>
            <a:r>
              <a:rPr lang="en-US" sz="3200" b="1" dirty="0" smtClean="0"/>
              <a:t> </a:t>
            </a:r>
            <a:r>
              <a:rPr lang="en-US" sz="3200" i="1" dirty="0"/>
              <a:t>s</a:t>
            </a:r>
            <a:r>
              <a:rPr lang="en-US" sz="3200" i="1" dirty="0" smtClean="0"/>
              <a:t>ingle CNN trained on bounding boxes</a:t>
            </a:r>
            <a:endParaRPr lang="en-US" sz="3200" dirty="0"/>
          </a:p>
        </p:txBody>
      </p:sp>
      <p:grpSp>
        <p:nvGrpSpPr>
          <p:cNvPr id="29" name="Group 28"/>
          <p:cNvGrpSpPr/>
          <p:nvPr/>
        </p:nvGrpSpPr>
        <p:grpSpPr>
          <a:xfrm>
            <a:off x="118534" y="2716362"/>
            <a:ext cx="4436538" cy="2355677"/>
            <a:chOff x="2302939" y="2276104"/>
            <a:chExt cx="5273317" cy="2508077"/>
          </a:xfrm>
        </p:grpSpPr>
        <p:sp>
          <p:nvSpPr>
            <p:cNvPr id="16" name="Rectangle 15"/>
            <p:cNvSpPr/>
            <p:nvPr/>
          </p:nvSpPr>
          <p:spPr>
            <a:xfrm>
              <a:off x="2607739" y="2580904"/>
              <a:ext cx="2553258" cy="44026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8" name="Rectangle 7"/>
            <p:cNvSpPr/>
            <p:nvPr/>
          </p:nvSpPr>
          <p:spPr>
            <a:xfrm>
              <a:off x="3178514" y="345639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026114" y="3303992"/>
              <a:ext cx="1327787" cy="1327789"/>
            </a:xfrm>
            <a:prstGeom prst="rect">
              <a:avLst/>
            </a:prstGeom>
            <a:solidFill>
              <a:srgbClr val="DCE6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r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7583" y="3185461"/>
              <a:ext cx="1327787" cy="1327789"/>
            </a:xfrm>
            <a:prstGeom prst="rect">
              <a:avLst/>
            </a:prstGeom>
          </p:spPr>
        </p:pic>
        <p:sp>
          <p:nvSpPr>
            <p:cNvPr id="11" name="Rectangle 10"/>
            <p:cNvSpPr/>
            <p:nvPr/>
          </p:nvSpPr>
          <p:spPr>
            <a:xfrm>
              <a:off x="4842928" y="3320925"/>
              <a:ext cx="1168400" cy="1056858"/>
            </a:xfrm>
            <a:prstGeom prst="rect">
              <a:avLst/>
            </a:prstGeom>
            <a:solidFill>
              <a:schemeClr val="accent5">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Box CNN</a:t>
              </a:r>
              <a:endParaRPr lang="en-US" sz="2400" dirty="0"/>
            </a:p>
          </p:txBody>
        </p:sp>
        <p:cxnSp>
          <p:nvCxnSpPr>
            <p:cNvPr id="12" name="Straight Arrow Connector 11"/>
            <p:cNvCxnSpPr>
              <a:stCxn id="10" idx="3"/>
              <a:endCxn id="11" idx="1"/>
            </p:cNvCxnSpPr>
            <p:nvPr/>
          </p:nvCxnSpPr>
          <p:spPr>
            <a:xfrm flipV="1">
              <a:off x="4235370" y="3849354"/>
              <a:ext cx="607558" cy="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455339" y="2428504"/>
              <a:ext cx="2544642" cy="44026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endParaRPr>
            </a:p>
          </p:txBody>
        </p:sp>
        <p:sp>
          <p:nvSpPr>
            <p:cNvPr id="14" name="Rectangle 13"/>
            <p:cNvSpPr/>
            <p:nvPr/>
          </p:nvSpPr>
          <p:spPr>
            <a:xfrm>
              <a:off x="2302939" y="2276104"/>
              <a:ext cx="2539989" cy="44026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Good box? Yes</a:t>
              </a:r>
              <a:endParaRPr lang="en-US" sz="2400" dirty="0">
                <a:solidFill>
                  <a:schemeClr val="tx1"/>
                </a:solidFill>
              </a:endParaRPr>
            </a:p>
          </p:txBody>
        </p:sp>
        <p:sp>
          <p:nvSpPr>
            <p:cNvPr id="19" name="Rectangle 18"/>
            <p:cNvSpPr/>
            <p:nvPr/>
          </p:nvSpPr>
          <p:spPr>
            <a:xfrm>
              <a:off x="6373989" y="2868770"/>
              <a:ext cx="1202267" cy="452155"/>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Loss</a:t>
              </a:r>
              <a:endParaRPr lang="en-US" dirty="0">
                <a:solidFill>
                  <a:srgbClr val="000000"/>
                </a:solidFill>
              </a:endParaRPr>
            </a:p>
          </p:txBody>
        </p:sp>
        <p:cxnSp>
          <p:nvCxnSpPr>
            <p:cNvPr id="21" name="Straight Arrow Connector 20"/>
            <p:cNvCxnSpPr>
              <a:stCxn id="14" idx="3"/>
              <a:endCxn id="19" idx="1"/>
            </p:cNvCxnSpPr>
            <p:nvPr/>
          </p:nvCxnSpPr>
          <p:spPr>
            <a:xfrm>
              <a:off x="4842928" y="2496237"/>
              <a:ext cx="1531061" cy="59861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3"/>
            </p:cNvCxnSpPr>
            <p:nvPr/>
          </p:nvCxnSpPr>
          <p:spPr>
            <a:xfrm flipV="1">
              <a:off x="6011327" y="3185461"/>
              <a:ext cx="362662" cy="66389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5796196" y="2773114"/>
            <a:ext cx="2927987" cy="1549916"/>
            <a:chOff x="2865242" y="5012263"/>
            <a:chExt cx="2927987" cy="1549916"/>
          </a:xfrm>
        </p:grpSpPr>
        <p:sp>
          <p:nvSpPr>
            <p:cNvPr id="24" name="Rectangle 23"/>
            <p:cNvSpPr/>
            <p:nvPr/>
          </p:nvSpPr>
          <p:spPr>
            <a:xfrm>
              <a:off x="4624829" y="5505321"/>
              <a:ext cx="1168400" cy="1056858"/>
            </a:xfrm>
            <a:prstGeom prst="rect">
              <a:avLst/>
            </a:prstGeom>
            <a:solidFill>
              <a:schemeClr val="accent2">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Region CNN</a:t>
              </a:r>
              <a:endParaRPr lang="en-US" sz="2400" dirty="0"/>
            </a:p>
          </p:txBody>
        </p:sp>
        <p:sp>
          <p:nvSpPr>
            <p:cNvPr id="25" name="Rectangle 24"/>
            <p:cNvSpPr/>
            <p:nvPr/>
          </p:nvSpPr>
          <p:spPr>
            <a:xfrm>
              <a:off x="2865242" y="5505321"/>
              <a:ext cx="1168400" cy="1056858"/>
            </a:xfrm>
            <a:prstGeom prst="rect">
              <a:avLst/>
            </a:prstGeom>
            <a:solidFill>
              <a:schemeClr val="accent5">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Box CNN</a:t>
              </a:r>
              <a:endParaRPr lang="en-US" sz="2400" dirty="0"/>
            </a:p>
          </p:txBody>
        </p:sp>
        <p:sp>
          <p:nvSpPr>
            <p:cNvPr id="28" name="Curved Down Arrow 27"/>
            <p:cNvSpPr/>
            <p:nvPr/>
          </p:nvSpPr>
          <p:spPr>
            <a:xfrm>
              <a:off x="3657603" y="5012263"/>
              <a:ext cx="1153498" cy="49305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34" name="TextBox 33"/>
          <p:cNvSpPr txBox="1"/>
          <p:nvPr/>
        </p:nvSpPr>
        <p:spPr>
          <a:xfrm>
            <a:off x="1" y="5334000"/>
            <a:ext cx="4873066" cy="830997"/>
          </a:xfrm>
          <a:prstGeom prst="rect">
            <a:avLst/>
          </a:prstGeom>
          <a:noFill/>
        </p:spPr>
        <p:txBody>
          <a:bodyPr wrap="square" rtlCol="0">
            <a:spAutoFit/>
          </a:bodyPr>
          <a:lstStyle/>
          <a:p>
            <a:pPr algn="ctr"/>
            <a:r>
              <a:rPr lang="en-US" sz="2400" dirty="0" smtClean="0"/>
              <a:t>Train Box CNN using bounding box labels</a:t>
            </a:r>
            <a:endParaRPr lang="en-US" sz="2400" dirty="0"/>
          </a:p>
        </p:txBody>
      </p:sp>
      <p:sp>
        <p:nvSpPr>
          <p:cNvPr id="35" name="TextBox 34"/>
          <p:cNvSpPr txBox="1"/>
          <p:nvPr/>
        </p:nvSpPr>
        <p:spPr>
          <a:xfrm>
            <a:off x="4873067" y="5301734"/>
            <a:ext cx="4308321" cy="830997"/>
          </a:xfrm>
          <a:prstGeom prst="rect">
            <a:avLst/>
          </a:prstGeom>
          <a:noFill/>
        </p:spPr>
        <p:txBody>
          <a:bodyPr wrap="square" rtlCol="0">
            <a:spAutoFit/>
          </a:bodyPr>
          <a:lstStyle/>
          <a:p>
            <a:pPr algn="ctr"/>
            <a:r>
              <a:rPr lang="en-US" sz="2400" dirty="0" smtClean="0"/>
              <a:t>Copy the weights into Region CNN</a:t>
            </a:r>
            <a:endParaRPr lang="en-US" sz="2400" dirty="0"/>
          </a:p>
        </p:txBody>
      </p:sp>
    </p:spTree>
    <p:extLst>
      <p:ext uri="{BB962C8B-B14F-4D97-AF65-F5344CB8AC3E}">
        <p14:creationId xmlns:p14="http://schemas.microsoft.com/office/powerpoint/2010/main" val="3523829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lstStyle/>
          <a:p>
            <a:r>
              <a:rPr lang="en-US" dirty="0" smtClean="0"/>
              <a:t>Dataset : PASCAL VOC 2012 / SBD [1]</a:t>
            </a:r>
          </a:p>
          <a:p>
            <a:r>
              <a:rPr lang="en-US" dirty="0" smtClean="0"/>
              <a:t>Network architecture : [2]</a:t>
            </a:r>
          </a:p>
          <a:p>
            <a:endParaRPr lang="en-US" dirty="0"/>
          </a:p>
          <a:p>
            <a:endParaRPr lang="en-US" dirty="0" smtClean="0"/>
          </a:p>
          <a:p>
            <a:endParaRPr lang="en-US" dirty="0"/>
          </a:p>
          <a:p>
            <a:endParaRPr lang="en-US" dirty="0" smtClean="0"/>
          </a:p>
          <a:p>
            <a:r>
              <a:rPr lang="en-US" dirty="0" smtClean="0"/>
              <a:t>Joint, task-specific training works!</a:t>
            </a:r>
            <a:endParaRPr lang="en-US" dirty="0"/>
          </a:p>
        </p:txBody>
      </p:sp>
      <p:sp>
        <p:nvSpPr>
          <p:cNvPr id="4" name="TextBox 3"/>
          <p:cNvSpPr txBox="1"/>
          <p:nvPr/>
        </p:nvSpPr>
        <p:spPr>
          <a:xfrm>
            <a:off x="0" y="5754920"/>
            <a:ext cx="9144000" cy="1077218"/>
          </a:xfrm>
          <a:prstGeom prst="rect">
            <a:avLst/>
          </a:prstGeom>
          <a:noFill/>
        </p:spPr>
        <p:txBody>
          <a:bodyPr wrap="square" rtlCol="0">
            <a:spAutoFit/>
          </a:bodyPr>
          <a:lstStyle/>
          <a:p>
            <a:pPr marL="342900" indent="-342900">
              <a:buFont typeface="+mj-lt"/>
              <a:buAutoNum type="arabicPeriod"/>
            </a:pPr>
            <a:r>
              <a:rPr lang="en-US" sz="1600" dirty="0"/>
              <a:t>B. </a:t>
            </a:r>
            <a:r>
              <a:rPr lang="en-US" sz="1600" dirty="0" err="1"/>
              <a:t>Hariharan</a:t>
            </a:r>
            <a:r>
              <a:rPr lang="en-US" sz="1600" dirty="0"/>
              <a:t>, P. </a:t>
            </a:r>
            <a:r>
              <a:rPr lang="en-US" sz="1600" dirty="0" err="1" smtClean="0"/>
              <a:t>Arbel</a:t>
            </a:r>
            <a:r>
              <a:rPr lang="en-US" sz="1600" dirty="0" err="1"/>
              <a:t>á</a:t>
            </a:r>
            <a:r>
              <a:rPr lang="en-US" sz="1600" dirty="0" err="1" smtClean="0"/>
              <a:t>ez</a:t>
            </a:r>
            <a:r>
              <a:rPr lang="en-US" sz="1600" dirty="0"/>
              <a:t>, L. </a:t>
            </a:r>
            <a:r>
              <a:rPr lang="en-US" sz="1600" dirty="0" err="1"/>
              <a:t>Bourdev</a:t>
            </a:r>
            <a:r>
              <a:rPr lang="en-US" sz="1600" dirty="0"/>
              <a:t>, S. </a:t>
            </a:r>
            <a:r>
              <a:rPr lang="en-US" sz="1600" dirty="0" err="1"/>
              <a:t>Maji</a:t>
            </a:r>
            <a:r>
              <a:rPr lang="en-US" sz="1600" dirty="0"/>
              <a:t> and J. Malik. Semantic contours from inverse detectors. ICCV (2011</a:t>
            </a:r>
            <a:r>
              <a:rPr lang="en-US" sz="1600" dirty="0" smtClean="0"/>
              <a:t>)</a:t>
            </a:r>
          </a:p>
          <a:p>
            <a:pPr marL="342900" indent="-342900">
              <a:buFont typeface="+mj-lt"/>
              <a:buAutoNum type="arabicPeriod"/>
            </a:pPr>
            <a:r>
              <a:rPr lang="en-US" sz="1600" dirty="0" smtClean="0"/>
              <a:t>A. </a:t>
            </a:r>
            <a:r>
              <a:rPr lang="en-US" sz="1600" dirty="0" err="1" smtClean="0"/>
              <a:t>Krizhevsky</a:t>
            </a:r>
            <a:r>
              <a:rPr lang="en-US" sz="1600" dirty="0" smtClean="0"/>
              <a:t>, I. </a:t>
            </a:r>
            <a:r>
              <a:rPr lang="en-US" sz="1600" dirty="0" err="1" smtClean="0"/>
              <a:t>Sutskever</a:t>
            </a:r>
            <a:r>
              <a:rPr lang="en-US" sz="1600" dirty="0"/>
              <a:t> </a:t>
            </a:r>
            <a:r>
              <a:rPr lang="en-US" sz="1600" dirty="0" smtClean="0"/>
              <a:t>and G. E. Hinton. </a:t>
            </a:r>
            <a:r>
              <a:rPr lang="en-US" sz="1600" dirty="0" err="1" smtClean="0"/>
              <a:t>Imagenet</a:t>
            </a:r>
            <a:r>
              <a:rPr lang="en-US" sz="1600" dirty="0" smtClean="0"/>
              <a:t> classification with deep convolutional networks. NIPS(2012)</a:t>
            </a:r>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1844065966"/>
              </p:ext>
            </p:extLst>
          </p:nvPr>
        </p:nvGraphicFramePr>
        <p:xfrm>
          <a:off x="880531" y="3166555"/>
          <a:ext cx="6604002" cy="1828800"/>
        </p:xfrm>
        <a:graphic>
          <a:graphicData uri="http://schemas.openxmlformats.org/drawingml/2006/table">
            <a:tbl>
              <a:tblPr firstRow="1" bandRow="1">
                <a:tableStyleId>{2D5ABB26-0587-4C30-8999-92F81FD0307C}</a:tableStyleId>
              </a:tblPr>
              <a:tblGrid>
                <a:gridCol w="2116669"/>
                <a:gridCol w="2082800"/>
                <a:gridCol w="2404533"/>
              </a:tblGrid>
              <a:tr h="370840">
                <a:tc>
                  <a:txBody>
                    <a:bodyPr/>
                    <a:lstStyle/>
                    <a:p>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err="1" smtClean="0"/>
                        <a:t>AP</a:t>
                      </a:r>
                      <a:r>
                        <a:rPr lang="en-US" sz="2400" baseline="30000" dirty="0" err="1" smtClean="0"/>
                        <a:t>r</a:t>
                      </a:r>
                      <a:r>
                        <a:rPr lang="en-US" sz="2400" baseline="0" dirty="0" smtClean="0"/>
                        <a:t> at 0.5</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smtClean="0"/>
                        <a:t> </a:t>
                      </a:r>
                      <a:r>
                        <a:rPr lang="en-US" sz="2400" dirty="0" err="1" smtClean="0"/>
                        <a:t>AP</a:t>
                      </a:r>
                      <a:r>
                        <a:rPr lang="en-US" sz="2400" baseline="30000" dirty="0" err="1" smtClean="0"/>
                        <a:t>r</a:t>
                      </a:r>
                      <a:r>
                        <a:rPr lang="en-US" sz="2400" dirty="0" smtClean="0"/>
                        <a:t> at</a:t>
                      </a:r>
                      <a:r>
                        <a:rPr lang="en-US" sz="2400" baseline="0" dirty="0" smtClean="0"/>
                        <a:t> 0.7</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sz="2400" b="1" dirty="0" smtClean="0"/>
                        <a:t>Joint</a:t>
                      </a:r>
                      <a:endParaRPr lang="en-US" sz="2400" b="1"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b="1" dirty="0" smtClean="0"/>
                        <a:t>47.7</a:t>
                      </a:r>
                      <a:endParaRPr lang="en-US" sz="2400" b="1"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b="1" dirty="0" smtClean="0"/>
                        <a:t>22.9</a:t>
                      </a:r>
                      <a:endParaRPr lang="en-US" sz="2400" b="1"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r>
                        <a:rPr lang="en-US" sz="2400" b="1" dirty="0" smtClean="0"/>
                        <a:t>Baseline 1</a:t>
                      </a:r>
                      <a:endParaRPr lang="en-US" sz="2400" b="1"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smtClean="0"/>
                        <a:t>47.0</a:t>
                      </a:r>
                      <a:endParaRPr lang="en-US" sz="24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400" dirty="0" smtClean="0"/>
                        <a:t>21.9</a:t>
                      </a:r>
                      <a:endParaRPr lang="en-US" sz="24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r>
                        <a:rPr lang="en-US" sz="2400" b="1" dirty="0" smtClean="0"/>
                        <a:t>Baseline</a:t>
                      </a:r>
                      <a:r>
                        <a:rPr lang="en-US" sz="2400" b="1" baseline="0" dirty="0" smtClean="0"/>
                        <a:t> 2</a:t>
                      </a:r>
                      <a:endParaRPr lang="en-US" sz="2400" b="1" dirty="0"/>
                    </a:p>
                  </a:txBody>
                  <a:tcP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smtClean="0"/>
                        <a:t>42.9</a:t>
                      </a:r>
                      <a:endParaRPr lang="en-US" sz="2400" dirty="0"/>
                    </a:p>
                  </a:txBody>
                  <a:tcP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400" dirty="0" smtClean="0"/>
                        <a:t>18.0</a:t>
                      </a:r>
                      <a:endParaRPr lang="en-US" sz="2400" dirty="0"/>
                    </a:p>
                  </a:txBody>
                  <a:tcP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79506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54667" y="1879608"/>
            <a:ext cx="6333066" cy="4749798"/>
            <a:chOff x="1354667" y="1408581"/>
            <a:chExt cx="6333066" cy="4749798"/>
          </a:xfrm>
        </p:grpSpPr>
        <p:pic>
          <p:nvPicPr>
            <p:cNvPr id="2" name="Picture 1" descr="vis_0.png"/>
            <p:cNvPicPr>
              <a:picLocks noChangeAspect="1"/>
            </p:cNvPicPr>
            <p:nvPr/>
          </p:nvPicPr>
          <p:blipFill>
            <a:blip r:embed="rId3">
              <a:grayscl/>
              <a:alphaModFix amt="60000"/>
              <a:extLst>
                <a:ext uri="{28A0092B-C50C-407E-A947-70E740481C1C}">
                  <a14:useLocalDpi xmlns:a14="http://schemas.microsoft.com/office/drawing/2010/main" val="0"/>
                </a:ext>
              </a:extLst>
            </a:blip>
            <a:stretch>
              <a:fillRect/>
            </a:stretch>
          </p:blipFill>
          <p:spPr>
            <a:xfrm>
              <a:off x="1354667" y="1408581"/>
              <a:ext cx="6333066" cy="4749798"/>
            </a:xfrm>
            <a:prstGeom prst="rect">
              <a:avLst/>
            </a:prstGeom>
          </p:spPr>
        </p:pic>
        <p:sp>
          <p:nvSpPr>
            <p:cNvPr id="3" name="Rectangle 2"/>
            <p:cNvSpPr/>
            <p:nvPr/>
          </p:nvSpPr>
          <p:spPr>
            <a:xfrm>
              <a:off x="3183467" y="2269067"/>
              <a:ext cx="1016000" cy="3217333"/>
            </a:xfrm>
            <a:prstGeom prst="rect">
              <a:avLst/>
            </a:prstGeom>
            <a:noFill/>
            <a:ln w="381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045199" y="2607734"/>
              <a:ext cx="829733" cy="2099733"/>
            </a:xfrm>
            <a:prstGeom prst="rect">
              <a:avLst/>
            </a:prstGeom>
            <a:noFill/>
            <a:ln w="381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913467" y="3488267"/>
              <a:ext cx="4250266" cy="2624657"/>
            </a:xfrm>
            <a:prstGeom prst="rect">
              <a:avLst/>
            </a:prstGeom>
            <a:noFill/>
            <a:ln w="381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723467" y="3081867"/>
              <a:ext cx="1930400" cy="2743200"/>
            </a:xfrm>
            <a:prstGeom prst="rect">
              <a:avLst/>
            </a:prstGeom>
            <a:noFill/>
            <a:ln w="38100">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83467" y="1930401"/>
              <a:ext cx="1016000" cy="304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person 1</a:t>
              </a:r>
              <a:endParaRPr lang="en-US" dirty="0">
                <a:solidFill>
                  <a:srgbClr val="000000"/>
                </a:solidFill>
              </a:endParaRPr>
            </a:p>
          </p:txBody>
        </p:sp>
        <p:sp>
          <p:nvSpPr>
            <p:cNvPr id="8" name="Rectangle 7"/>
            <p:cNvSpPr/>
            <p:nvPr/>
          </p:nvSpPr>
          <p:spPr>
            <a:xfrm>
              <a:off x="6045199" y="2269064"/>
              <a:ext cx="1016000" cy="304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person 2</a:t>
              </a:r>
              <a:endParaRPr lang="en-US" dirty="0">
                <a:solidFill>
                  <a:srgbClr val="000000"/>
                </a:solidFill>
              </a:endParaRPr>
            </a:p>
          </p:txBody>
        </p:sp>
        <p:sp>
          <p:nvSpPr>
            <p:cNvPr id="9" name="Rectangle 8"/>
            <p:cNvSpPr/>
            <p:nvPr/>
          </p:nvSpPr>
          <p:spPr>
            <a:xfrm>
              <a:off x="1913467" y="3183467"/>
              <a:ext cx="1016000" cy="304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horse 1</a:t>
              </a:r>
              <a:endParaRPr lang="en-US" dirty="0">
                <a:solidFill>
                  <a:srgbClr val="000000"/>
                </a:solidFill>
              </a:endParaRPr>
            </a:p>
          </p:txBody>
        </p:sp>
        <p:sp>
          <p:nvSpPr>
            <p:cNvPr id="10" name="Rectangle 9"/>
            <p:cNvSpPr/>
            <p:nvPr/>
          </p:nvSpPr>
          <p:spPr>
            <a:xfrm>
              <a:off x="6671733" y="5503335"/>
              <a:ext cx="1016000" cy="304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horse 2</a:t>
              </a:r>
              <a:endParaRPr lang="en-US" dirty="0">
                <a:solidFill>
                  <a:srgbClr val="000000"/>
                </a:solidFill>
              </a:endParaRPr>
            </a:p>
          </p:txBody>
        </p:sp>
      </p:grpSp>
      <p:sp>
        <p:nvSpPr>
          <p:cNvPr id="11" name="TextBox 10"/>
          <p:cNvSpPr txBox="1"/>
          <p:nvPr/>
        </p:nvSpPr>
        <p:spPr>
          <a:xfrm>
            <a:off x="626533" y="372533"/>
            <a:ext cx="7603067" cy="646331"/>
          </a:xfrm>
          <a:prstGeom prst="rect">
            <a:avLst/>
          </a:prstGeom>
          <a:noFill/>
        </p:spPr>
        <p:txBody>
          <a:bodyPr wrap="square" rtlCol="0">
            <a:spAutoFit/>
          </a:bodyPr>
          <a:lstStyle/>
          <a:p>
            <a:pPr algn="ctr"/>
            <a:r>
              <a:rPr lang="en-US" sz="3600" dirty="0" smtClean="0"/>
              <a:t>Object Detection</a:t>
            </a:r>
            <a:endParaRPr lang="en-US" sz="3600" dirty="0"/>
          </a:p>
        </p:txBody>
      </p:sp>
      <p:sp>
        <p:nvSpPr>
          <p:cNvPr id="13" name="TextBox 12"/>
          <p:cNvSpPr txBox="1"/>
          <p:nvPr/>
        </p:nvSpPr>
        <p:spPr>
          <a:xfrm>
            <a:off x="355600" y="1018864"/>
            <a:ext cx="8144934" cy="830997"/>
          </a:xfrm>
          <a:prstGeom prst="rect">
            <a:avLst/>
          </a:prstGeom>
          <a:noFill/>
        </p:spPr>
        <p:txBody>
          <a:bodyPr wrap="square" rtlCol="0">
            <a:spAutoFit/>
          </a:bodyPr>
          <a:lstStyle/>
          <a:p>
            <a:pPr algn="ctr"/>
            <a:r>
              <a:rPr lang="en-US" sz="2400" i="1" dirty="0" smtClean="0"/>
              <a:t>Detect every instance of the category and localize it with a bounding box.</a:t>
            </a:r>
            <a:endParaRPr lang="en-US" sz="2400" i="1" dirty="0"/>
          </a:p>
        </p:txBody>
      </p:sp>
    </p:spTree>
    <p:extLst>
      <p:ext uri="{BB962C8B-B14F-4D97-AF65-F5344CB8AC3E}">
        <p14:creationId xmlns:p14="http://schemas.microsoft.com/office/powerpoint/2010/main" val="212702252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5" name="Picture 4" descr="classify_2008_006817_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383" y="1417638"/>
            <a:ext cx="3149499" cy="2091267"/>
          </a:xfrm>
          <a:prstGeom prst="rect">
            <a:avLst/>
          </a:prstGeom>
        </p:spPr>
      </p:pic>
      <p:pic>
        <p:nvPicPr>
          <p:cNvPr id="6" name="Picture 5" descr="classify_2009_002698_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147" y="1024720"/>
            <a:ext cx="2197101" cy="2929468"/>
          </a:xfrm>
          <a:prstGeom prst="rect">
            <a:avLst/>
          </a:prstGeom>
        </p:spPr>
      </p:pic>
      <p:pic>
        <p:nvPicPr>
          <p:cNvPr id="7" name="Picture 6" descr="classify_2010_000174_1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996268"/>
            <a:ext cx="2980266" cy="2235200"/>
          </a:xfrm>
          <a:prstGeom prst="rect">
            <a:avLst/>
          </a:prstGeom>
        </p:spPr>
      </p:pic>
      <p:pic>
        <p:nvPicPr>
          <p:cNvPr id="8" name="Picture 7" descr="classify_2010_003573_1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0300" y="3632454"/>
            <a:ext cx="1888828" cy="2819146"/>
          </a:xfrm>
          <a:prstGeom prst="rect">
            <a:avLst/>
          </a:prstGeom>
        </p:spPr>
      </p:pic>
    </p:spTree>
    <p:extLst>
      <p:ext uri="{BB962C8B-B14F-4D97-AF65-F5344CB8AC3E}">
        <p14:creationId xmlns:p14="http://schemas.microsoft.com/office/powerpoint/2010/main" val="158555911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modes</a:t>
            </a:r>
            <a:endParaRPr lang="en-US" dirty="0"/>
          </a:p>
        </p:txBody>
      </p:sp>
      <p:pic>
        <p:nvPicPr>
          <p:cNvPr id="4" name="Picture 3" descr="classifybad_2009_002712_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867" y="2400300"/>
            <a:ext cx="3505200" cy="2628900"/>
          </a:xfrm>
          <a:prstGeom prst="rect">
            <a:avLst/>
          </a:prstGeom>
        </p:spPr>
      </p:pic>
      <p:pic>
        <p:nvPicPr>
          <p:cNvPr id="5" name="Picture 4" descr="classifybad_2010_001411_1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3532" y="2054046"/>
            <a:ext cx="4453824" cy="2975154"/>
          </a:xfrm>
          <a:prstGeom prst="rect">
            <a:avLst/>
          </a:prstGeom>
        </p:spPr>
      </p:pic>
    </p:spTree>
    <p:extLst>
      <p:ext uri="{BB962C8B-B14F-4D97-AF65-F5344CB8AC3E}">
        <p14:creationId xmlns:p14="http://schemas.microsoft.com/office/powerpoint/2010/main" val="20067273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SDS by top-down figure-ground prediction</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54570324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need for top-down predictions</a:t>
            </a:r>
            <a:endParaRPr lang="en-US" dirty="0"/>
          </a:p>
        </p:txBody>
      </p:sp>
      <p:sp>
        <p:nvSpPr>
          <p:cNvPr id="3" name="Content Placeholder 2"/>
          <p:cNvSpPr>
            <a:spLocks noGrp="1"/>
          </p:cNvSpPr>
          <p:nvPr>
            <p:ph idx="1"/>
          </p:nvPr>
        </p:nvSpPr>
        <p:spPr>
          <a:xfrm>
            <a:off x="457200" y="1600200"/>
            <a:ext cx="4656667" cy="4525963"/>
          </a:xfrm>
        </p:spPr>
        <p:txBody>
          <a:bodyPr>
            <a:normAutofit/>
          </a:bodyPr>
          <a:lstStyle/>
          <a:p>
            <a:r>
              <a:rPr lang="en-US" dirty="0" smtClean="0"/>
              <a:t>Bottom-up processes make mistakes.</a:t>
            </a:r>
          </a:p>
          <a:p>
            <a:r>
              <a:rPr lang="en-US" dirty="0" smtClean="0"/>
              <a:t>Some categories have distinctive shapes.</a:t>
            </a:r>
          </a:p>
        </p:txBody>
      </p:sp>
      <p:pic>
        <p:nvPicPr>
          <p:cNvPr id="4" name="Picture 3" descr="car_1_im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800" y="1417638"/>
            <a:ext cx="3302000" cy="2483104"/>
          </a:xfrm>
          <a:prstGeom prst="rect">
            <a:avLst/>
          </a:prstGeom>
        </p:spPr>
      </p:pic>
      <p:pic>
        <p:nvPicPr>
          <p:cNvPr id="5" name="Picture 4" descr="2010_004390_car_ori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800" y="4239429"/>
            <a:ext cx="3302000" cy="2483104"/>
          </a:xfrm>
          <a:prstGeom prst="rect">
            <a:avLst/>
          </a:prstGeom>
        </p:spPr>
      </p:pic>
    </p:spTree>
    <p:extLst>
      <p:ext uri="{BB962C8B-B14F-4D97-AF65-F5344CB8AC3E}">
        <p14:creationId xmlns:p14="http://schemas.microsoft.com/office/powerpoint/2010/main" val="343833190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Top-down figure-ground prediction</a:t>
            </a:r>
            <a:endParaRPr lang="en-US" dirty="0"/>
          </a:p>
        </p:txBody>
      </p:sp>
      <p:sp>
        <p:nvSpPr>
          <p:cNvPr id="3" name="Content Placeholder 2"/>
          <p:cNvSpPr>
            <a:spLocks noGrp="1"/>
          </p:cNvSpPr>
          <p:nvPr>
            <p:ph idx="1"/>
          </p:nvPr>
        </p:nvSpPr>
        <p:spPr>
          <a:xfrm>
            <a:off x="457200" y="1600200"/>
            <a:ext cx="8229600" cy="2379133"/>
          </a:xfrm>
        </p:spPr>
        <p:txBody>
          <a:bodyPr/>
          <a:lstStyle/>
          <a:p>
            <a:r>
              <a:rPr lang="en-US" dirty="0" smtClean="0"/>
              <a:t>Pixel classification</a:t>
            </a:r>
          </a:p>
          <a:p>
            <a:pPr lvl="1"/>
            <a:r>
              <a:rPr lang="en-US" dirty="0" smtClean="0"/>
              <a:t>For each p in window, does it belong to object?</a:t>
            </a:r>
          </a:p>
          <a:p>
            <a:r>
              <a:rPr lang="en-US" dirty="0" smtClean="0"/>
              <a:t>Idea: Use features from CNN</a:t>
            </a:r>
          </a:p>
        </p:txBody>
      </p:sp>
      <p:pic>
        <p:nvPicPr>
          <p:cNvPr id="4" name="Picture 3" descr="car_1_im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67" y="3466571"/>
            <a:ext cx="3302000" cy="2483104"/>
          </a:xfrm>
          <a:prstGeom prst="rect">
            <a:avLst/>
          </a:prstGeom>
        </p:spPr>
      </p:pic>
      <p:sp>
        <p:nvSpPr>
          <p:cNvPr id="5" name="Rectangle 4"/>
          <p:cNvSpPr/>
          <p:nvPr/>
        </p:nvSpPr>
        <p:spPr>
          <a:xfrm>
            <a:off x="770467" y="4131733"/>
            <a:ext cx="3302000" cy="1574800"/>
          </a:xfrm>
          <a:prstGeom prst="rect">
            <a:avLst/>
          </a:prstGeom>
          <a:noFill/>
          <a:ln w="57150" cmpd="sng">
            <a:solidFill>
              <a:srgbClr val="BE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804333" y="4131733"/>
            <a:ext cx="194733" cy="1862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4" idx="3"/>
            <a:endCxn id="9" idx="1"/>
          </p:cNvCxnSpPr>
          <p:nvPr/>
        </p:nvCxnSpPr>
        <p:spPr>
          <a:xfrm>
            <a:off x="4072467" y="4708123"/>
            <a:ext cx="105833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9" name="Picture 8" descr="2010_004390_hy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800" y="3466571"/>
            <a:ext cx="3301999" cy="2483104"/>
          </a:xfrm>
          <a:prstGeom prst="rect">
            <a:avLst/>
          </a:prstGeom>
        </p:spPr>
      </p:pic>
    </p:spTree>
    <p:extLst>
      <p:ext uri="{BB962C8B-B14F-4D97-AF65-F5344CB8AC3E}">
        <p14:creationId xmlns:p14="http://schemas.microsoft.com/office/powerpoint/2010/main" val="27448136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38889E-6 1.11111E-6 C 0.16892 -0.00324 0.33785 -0.00625 0.33698 1.11111E-6 C 0.33611 0.00625 -0.00521 0.03056 -0.00556 0.03704 C -0.0059 0.04352 0.33472 0.03287 0.33507 0.03935 C 0.33542 0.04583 -0.00382 0.06991 -0.00382 0.07639 C -0.00382 0.08287 0.33507 0.07153 0.33507 0.07894 C 0.33507 0.08634 -0.00417 0.11343 -0.00382 0.12083 C -0.00347 0.12824 0.33698 0.11759 0.33698 0.12338 C 0.33698 0.12917 -0.00417 0.14977 -0.00382 0.15556 C -0.00347 0.16134 0.3401 0.15162 0.33889 0.15787 C 0.33767 0.16412 -0.01042 0.18611 -0.01111 0.19259 C -0.01181 0.19908 0.16163 0.19815 0.33507 0.19745 " pathEditMode="relative" ptsTypes="aaaaaaaaaaaA">
                                      <p:cBhvr>
                                        <p:cTn id="6" dur="2000" fill="hold"/>
                                        <p:tgtEl>
                                          <p:spTgt spid="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CNNs for figure-ground</a:t>
            </a:r>
            <a:endParaRPr lang="en-US" dirty="0"/>
          </a:p>
        </p:txBody>
      </p:sp>
      <p:sp>
        <p:nvSpPr>
          <p:cNvPr id="3" name="Content Placeholder 2"/>
          <p:cNvSpPr>
            <a:spLocks noGrp="1"/>
          </p:cNvSpPr>
          <p:nvPr>
            <p:ph idx="1"/>
          </p:nvPr>
        </p:nvSpPr>
        <p:spPr>
          <a:xfrm>
            <a:off x="457200" y="1600200"/>
            <a:ext cx="8229600" cy="2531533"/>
          </a:xfrm>
        </p:spPr>
        <p:txBody>
          <a:bodyPr>
            <a:normAutofit fontScale="92500" lnSpcReduction="10000"/>
          </a:bodyPr>
          <a:lstStyle/>
          <a:p>
            <a:r>
              <a:rPr lang="en-US" dirty="0" smtClean="0"/>
              <a:t>Idea: Use features from CNN</a:t>
            </a:r>
          </a:p>
          <a:p>
            <a:r>
              <a:rPr lang="en-US" dirty="0" smtClean="0"/>
              <a:t>But which layer?</a:t>
            </a:r>
          </a:p>
          <a:p>
            <a:pPr lvl="1"/>
            <a:r>
              <a:rPr lang="en-US" dirty="0" smtClean="0"/>
              <a:t>Top layers lose localization information</a:t>
            </a:r>
          </a:p>
          <a:p>
            <a:pPr lvl="1"/>
            <a:r>
              <a:rPr lang="en-US" dirty="0" smtClean="0"/>
              <a:t>Bottom layers are not semantic enough</a:t>
            </a:r>
          </a:p>
          <a:p>
            <a:r>
              <a:rPr lang="en-US" dirty="0" smtClean="0"/>
              <a:t>Our solution: use all layers!</a:t>
            </a:r>
            <a:endParaRPr lang="en-US" dirty="0"/>
          </a:p>
        </p:txBody>
      </p:sp>
      <p:grpSp>
        <p:nvGrpSpPr>
          <p:cNvPr id="12" name="Group 11"/>
          <p:cNvGrpSpPr/>
          <p:nvPr/>
        </p:nvGrpSpPr>
        <p:grpSpPr>
          <a:xfrm>
            <a:off x="4926234" y="3967174"/>
            <a:ext cx="3845484" cy="2343113"/>
            <a:chOff x="306913" y="3967174"/>
            <a:chExt cx="3845484" cy="2343113"/>
          </a:xfrm>
        </p:grpSpPr>
        <p:pic>
          <p:nvPicPr>
            <p:cNvPr id="4" name="Picture 3" descr="conv2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13" y="3992574"/>
              <a:ext cx="1871016" cy="1856048"/>
            </a:xfrm>
            <a:prstGeom prst="rect">
              <a:avLst/>
            </a:prstGeom>
          </p:spPr>
        </p:pic>
        <p:pic>
          <p:nvPicPr>
            <p:cNvPr id="5" name="Picture 4" descr="conv2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0813" y="3967174"/>
              <a:ext cx="1851584" cy="1881448"/>
            </a:xfrm>
            <a:prstGeom prst="rect">
              <a:avLst/>
            </a:prstGeom>
          </p:spPr>
        </p:pic>
        <p:sp>
          <p:nvSpPr>
            <p:cNvPr id="8" name="TextBox 7"/>
            <p:cNvSpPr txBox="1"/>
            <p:nvPr/>
          </p:nvSpPr>
          <p:spPr>
            <a:xfrm>
              <a:off x="507996" y="5848622"/>
              <a:ext cx="2980267" cy="461665"/>
            </a:xfrm>
            <a:prstGeom prst="rect">
              <a:avLst/>
            </a:prstGeom>
            <a:noFill/>
          </p:spPr>
          <p:txBody>
            <a:bodyPr wrap="square" rtlCol="0">
              <a:spAutoFit/>
            </a:bodyPr>
            <a:lstStyle/>
            <a:p>
              <a:pPr algn="ctr"/>
              <a:r>
                <a:rPr lang="en-US" sz="2400" dirty="0" smtClean="0"/>
                <a:t>Layer 2</a:t>
              </a:r>
              <a:endParaRPr lang="en-US" sz="2400" dirty="0"/>
            </a:p>
          </p:txBody>
        </p:sp>
      </p:grpSp>
      <p:grpSp>
        <p:nvGrpSpPr>
          <p:cNvPr id="13" name="Group 12"/>
          <p:cNvGrpSpPr/>
          <p:nvPr/>
        </p:nvGrpSpPr>
        <p:grpSpPr>
          <a:xfrm>
            <a:off x="457200" y="3967174"/>
            <a:ext cx="3858684" cy="2343113"/>
            <a:chOff x="5147729" y="3967174"/>
            <a:chExt cx="3858684" cy="2343113"/>
          </a:xfrm>
        </p:grpSpPr>
        <p:pic>
          <p:nvPicPr>
            <p:cNvPr id="6" name="Picture 5" descr="conv5_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7729" y="3967174"/>
              <a:ext cx="1847852" cy="1881448"/>
            </a:xfrm>
            <a:prstGeom prst="rect">
              <a:avLst/>
            </a:prstGeom>
          </p:spPr>
        </p:pic>
        <p:pic>
          <p:nvPicPr>
            <p:cNvPr id="7" name="Picture 6" descr="conv5_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7497" y="3967174"/>
              <a:ext cx="1858916" cy="1881448"/>
            </a:xfrm>
            <a:prstGeom prst="rect">
              <a:avLst/>
            </a:prstGeom>
          </p:spPr>
        </p:pic>
        <p:sp>
          <p:nvSpPr>
            <p:cNvPr id="9" name="TextBox 8"/>
            <p:cNvSpPr txBox="1"/>
            <p:nvPr/>
          </p:nvSpPr>
          <p:spPr>
            <a:xfrm>
              <a:off x="5505447" y="5848622"/>
              <a:ext cx="2980267" cy="461665"/>
            </a:xfrm>
            <a:prstGeom prst="rect">
              <a:avLst/>
            </a:prstGeom>
            <a:noFill/>
          </p:spPr>
          <p:txBody>
            <a:bodyPr wrap="square" rtlCol="0">
              <a:spAutoFit/>
            </a:bodyPr>
            <a:lstStyle/>
            <a:p>
              <a:pPr algn="ctr"/>
              <a:r>
                <a:rPr lang="en-US" sz="2400" dirty="0" smtClean="0"/>
                <a:t>Layer 5</a:t>
              </a:r>
              <a:endParaRPr lang="en-US" sz="2400" dirty="0"/>
            </a:p>
          </p:txBody>
        </p:sp>
      </p:grpSp>
      <p:sp>
        <p:nvSpPr>
          <p:cNvPr id="11" name="TextBox 10"/>
          <p:cNvSpPr txBox="1"/>
          <p:nvPr/>
        </p:nvSpPr>
        <p:spPr>
          <a:xfrm>
            <a:off x="0" y="6502400"/>
            <a:ext cx="9143999" cy="338554"/>
          </a:xfrm>
          <a:prstGeom prst="rect">
            <a:avLst/>
          </a:prstGeom>
          <a:noFill/>
        </p:spPr>
        <p:txBody>
          <a:bodyPr wrap="square" rtlCol="0">
            <a:spAutoFit/>
          </a:bodyPr>
          <a:lstStyle/>
          <a:p>
            <a:r>
              <a:rPr lang="en-US" sz="1600" dirty="0" smtClean="0"/>
              <a:t>Figure from : M. </a:t>
            </a:r>
            <a:r>
              <a:rPr lang="en-US" sz="1600" dirty="0" err="1" smtClean="0"/>
              <a:t>Zeiler</a:t>
            </a:r>
            <a:r>
              <a:rPr lang="en-US" sz="1600" dirty="0" smtClean="0"/>
              <a:t> and R. Fergus. Visualizing </a:t>
            </a:r>
            <a:r>
              <a:rPr lang="en-US" sz="1600" dirty="0"/>
              <a:t>and Understanding Convolutional </a:t>
            </a:r>
            <a:r>
              <a:rPr lang="en-US" sz="1600" dirty="0" smtClean="0"/>
              <a:t>Networks. In ECCV 2014.</a:t>
            </a:r>
            <a:endParaRPr lang="en-US" sz="1600" dirty="0"/>
          </a:p>
        </p:txBody>
      </p:sp>
    </p:spTree>
    <p:extLst>
      <p:ext uri="{BB962C8B-B14F-4D97-AF65-F5344CB8AC3E}">
        <p14:creationId xmlns:p14="http://schemas.microsoft.com/office/powerpoint/2010/main" val="36052027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p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18" y="4470379"/>
            <a:ext cx="2844800" cy="2844800"/>
          </a:xfrm>
          <a:prstGeom prst="rect">
            <a:avLst/>
          </a:prstGeom>
          <a:scene3d>
            <a:camera prst="orthographicFront">
              <a:rot lat="18900000" lon="2700000" rev="19500000"/>
            </a:camera>
            <a:lightRig rig="threePt" dir="t"/>
          </a:scene3d>
        </p:spPr>
      </p:pic>
      <p:grpSp>
        <p:nvGrpSpPr>
          <p:cNvPr id="9" name="Group 8"/>
          <p:cNvGrpSpPr/>
          <p:nvPr/>
        </p:nvGrpSpPr>
        <p:grpSpPr>
          <a:xfrm>
            <a:off x="1397011" y="2243496"/>
            <a:ext cx="1375995" cy="1515506"/>
            <a:chOff x="2192878" y="2802479"/>
            <a:chExt cx="1375995" cy="1515506"/>
          </a:xfrm>
        </p:grpSpPr>
        <p:sp>
          <p:nvSpPr>
            <p:cNvPr id="8" name="Rectangle 7"/>
            <p:cNvSpPr/>
            <p:nvPr/>
          </p:nvSpPr>
          <p:spPr>
            <a:xfrm>
              <a:off x="2252137" y="3001249"/>
              <a:ext cx="1316736" cy="1316736"/>
            </a:xfrm>
            <a:prstGeom prst="rect">
              <a:avLst/>
            </a:prstGeom>
            <a:solidFill>
              <a:srgbClr val="376092"/>
            </a:solidFill>
            <a:ln w="28575" cmpd="sng">
              <a:no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2235201" y="2882715"/>
              <a:ext cx="1316736" cy="1316736"/>
            </a:xfrm>
            <a:prstGeom prst="rect">
              <a:avLst/>
            </a:prstGeom>
            <a:solidFill>
              <a:srgbClr val="376092"/>
            </a:solidFill>
            <a:ln w="9525" cmpd="sng">
              <a:solidFill>
                <a:srgbClr val="000000"/>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descr="loca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878" y="2802479"/>
              <a:ext cx="1312322" cy="1312322"/>
            </a:xfrm>
            <a:prstGeom prst="rect">
              <a:avLst/>
            </a:prstGeom>
            <a:scene3d>
              <a:camera prst="orthographicFront">
                <a:rot lat="18900000" lon="2700000" rev="19500000"/>
              </a:camera>
              <a:lightRig rig="threePt" dir="t"/>
            </a:scene3d>
          </p:spPr>
        </p:pic>
      </p:grpSp>
      <p:grpSp>
        <p:nvGrpSpPr>
          <p:cNvPr id="14" name="Group 13"/>
          <p:cNvGrpSpPr/>
          <p:nvPr/>
        </p:nvGrpSpPr>
        <p:grpSpPr>
          <a:xfrm>
            <a:off x="1604451" y="228624"/>
            <a:ext cx="965202" cy="1134536"/>
            <a:chOff x="2484967" y="1447821"/>
            <a:chExt cx="965202" cy="1134536"/>
          </a:xfrm>
        </p:grpSpPr>
        <p:sp>
          <p:nvSpPr>
            <p:cNvPr id="12" name="Rectangle 11"/>
            <p:cNvSpPr/>
            <p:nvPr/>
          </p:nvSpPr>
          <p:spPr>
            <a:xfrm>
              <a:off x="2535769" y="1667957"/>
              <a:ext cx="914400" cy="914400"/>
            </a:xfrm>
            <a:prstGeom prst="rect">
              <a:avLst/>
            </a:prstGeom>
            <a:solidFill>
              <a:schemeClr val="accent1">
                <a:lumMod val="75000"/>
              </a:schemeClr>
            </a:solidFill>
            <a:ln w="9525" cmpd="sng">
              <a:no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a:off x="2501900" y="1566356"/>
              <a:ext cx="914400" cy="914400"/>
            </a:xfrm>
            <a:prstGeom prst="rect">
              <a:avLst/>
            </a:prstGeom>
            <a:solidFill>
              <a:srgbClr val="376092"/>
            </a:solidFill>
            <a:ln w="9525" cmpd="sng">
              <a:solidFill>
                <a:schemeClr val="tx1"/>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descr="loca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4967" y="1447821"/>
              <a:ext cx="914400" cy="914400"/>
            </a:xfrm>
            <a:prstGeom prst="rect">
              <a:avLst/>
            </a:prstGeom>
            <a:scene3d>
              <a:camera prst="orthographicFront">
                <a:rot lat="18900000" lon="2700000" rev="19500000"/>
              </a:camera>
              <a:lightRig rig="threePt" dir="t"/>
            </a:scene3d>
          </p:spPr>
        </p:pic>
      </p:grpSp>
      <p:grpSp>
        <p:nvGrpSpPr>
          <p:cNvPr id="67" name="Group 66"/>
          <p:cNvGrpSpPr/>
          <p:nvPr/>
        </p:nvGrpSpPr>
        <p:grpSpPr>
          <a:xfrm>
            <a:off x="1320818" y="3555818"/>
            <a:ext cx="1303866" cy="2184582"/>
            <a:chOff x="1320818" y="3555818"/>
            <a:chExt cx="1303866" cy="2184582"/>
          </a:xfrm>
        </p:grpSpPr>
        <p:sp>
          <p:nvSpPr>
            <p:cNvPr id="5" name="Rectangle 4"/>
            <p:cNvSpPr/>
            <p:nvPr/>
          </p:nvSpPr>
          <p:spPr>
            <a:xfrm>
              <a:off x="1320818" y="4296820"/>
              <a:ext cx="1303866" cy="651960"/>
            </a:xfrm>
            <a:prstGeom prst="rect">
              <a:avLst/>
            </a:prstGeom>
            <a:solidFill>
              <a:srgbClr val="800000"/>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convolution+ pooling</a:t>
              </a:r>
              <a:endParaRPr lang="en-US" dirty="0"/>
            </a:p>
          </p:txBody>
        </p:sp>
        <p:sp>
          <p:nvSpPr>
            <p:cNvPr id="15" name="Notched Right Arrow 14"/>
            <p:cNvSpPr/>
            <p:nvPr/>
          </p:nvSpPr>
          <p:spPr>
            <a:xfrm rot="16200000">
              <a:off x="1602341" y="5141390"/>
              <a:ext cx="791620" cy="406400"/>
            </a:xfrm>
            <a:prstGeom prst="notchedRightArrow">
              <a:avLst/>
            </a:prstGeom>
            <a:solidFill>
              <a:schemeClr val="accent1">
                <a:lumMod val="60000"/>
                <a:lumOff val="40000"/>
                <a:alpha val="68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Notched Right Arrow 16"/>
            <p:cNvSpPr/>
            <p:nvPr/>
          </p:nvSpPr>
          <p:spPr>
            <a:xfrm rot="16200000">
              <a:off x="1610723" y="3740051"/>
              <a:ext cx="741002" cy="372535"/>
            </a:xfrm>
            <a:prstGeom prst="notchedRightArrow">
              <a:avLst/>
            </a:prstGeom>
            <a:solidFill>
              <a:schemeClr val="accent1">
                <a:lumMod val="60000"/>
                <a:lumOff val="40000"/>
                <a:alpha val="68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8" name="Group 67"/>
          <p:cNvGrpSpPr/>
          <p:nvPr/>
        </p:nvGrpSpPr>
        <p:grpSpPr>
          <a:xfrm>
            <a:off x="1409881" y="1151442"/>
            <a:ext cx="1303866" cy="1727221"/>
            <a:chOff x="1409881" y="1151442"/>
            <a:chExt cx="1303866" cy="1727221"/>
          </a:xfrm>
        </p:grpSpPr>
        <p:sp>
          <p:nvSpPr>
            <p:cNvPr id="13" name="Rectangle 12"/>
            <p:cNvSpPr/>
            <p:nvPr/>
          </p:nvSpPr>
          <p:spPr>
            <a:xfrm>
              <a:off x="1409881" y="1671732"/>
              <a:ext cx="1303866" cy="651960"/>
            </a:xfrm>
            <a:prstGeom prst="rect">
              <a:avLst/>
            </a:prstGeom>
            <a:solidFill>
              <a:srgbClr val="800000"/>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convolution+ pooling</a:t>
              </a:r>
              <a:endParaRPr lang="en-US" dirty="0"/>
            </a:p>
          </p:txBody>
        </p:sp>
        <p:sp>
          <p:nvSpPr>
            <p:cNvPr id="16" name="Notched Right Arrow 15"/>
            <p:cNvSpPr/>
            <p:nvPr/>
          </p:nvSpPr>
          <p:spPr>
            <a:xfrm rot="16200000">
              <a:off x="1722904" y="2434077"/>
              <a:ext cx="516637" cy="372536"/>
            </a:xfrm>
            <a:prstGeom prst="notchedRightArrow">
              <a:avLst/>
            </a:prstGeom>
            <a:solidFill>
              <a:schemeClr val="accent1">
                <a:lumMod val="60000"/>
                <a:lumOff val="40000"/>
                <a:alpha val="68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Notched Right Arrow 17"/>
            <p:cNvSpPr/>
            <p:nvPr/>
          </p:nvSpPr>
          <p:spPr>
            <a:xfrm rot="16200000">
              <a:off x="1704145" y="1208386"/>
              <a:ext cx="520289" cy="406401"/>
            </a:xfrm>
            <a:prstGeom prst="notchedRightArrow">
              <a:avLst/>
            </a:prstGeom>
            <a:solidFill>
              <a:schemeClr val="accent1">
                <a:lumMod val="60000"/>
                <a:lumOff val="40000"/>
                <a:alpha val="68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9" name="Picture 18" descr="inp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18" y="4470379"/>
            <a:ext cx="2844800" cy="2844800"/>
          </a:xfrm>
          <a:prstGeom prst="rect">
            <a:avLst/>
          </a:prstGeom>
          <a:scene3d>
            <a:camera prst="orthographicFront">
              <a:rot lat="18900000" lon="2700000" rev="19500000"/>
            </a:camera>
            <a:lightRig rig="threePt" dir="t"/>
          </a:scene3d>
        </p:spPr>
      </p:pic>
      <p:cxnSp>
        <p:nvCxnSpPr>
          <p:cNvPr id="34" name="Straight Connector 33"/>
          <p:cNvCxnSpPr/>
          <p:nvPr/>
        </p:nvCxnSpPr>
        <p:spPr>
          <a:xfrm flipH="1" flipV="1">
            <a:off x="6552201" y="3525712"/>
            <a:ext cx="15895" cy="2229417"/>
          </a:xfrm>
          <a:prstGeom prst="line">
            <a:avLst/>
          </a:prstGeom>
          <a:ln>
            <a:solidFill>
              <a:srgbClr val="000000"/>
            </a:solidFill>
            <a:prstDash val="dash"/>
          </a:ln>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4724418" y="2192497"/>
            <a:ext cx="2912535" cy="3364358"/>
            <a:chOff x="4724418" y="2192497"/>
            <a:chExt cx="2912535" cy="3364358"/>
          </a:xfrm>
        </p:grpSpPr>
        <p:sp>
          <p:nvSpPr>
            <p:cNvPr id="25" name="Rectangle 24"/>
            <p:cNvSpPr/>
            <p:nvPr/>
          </p:nvSpPr>
          <p:spPr>
            <a:xfrm>
              <a:off x="4793169" y="2713071"/>
              <a:ext cx="2843784" cy="2843784"/>
            </a:xfrm>
            <a:prstGeom prst="rect">
              <a:avLst/>
            </a:prstGeom>
            <a:solidFill>
              <a:srgbClr val="376092"/>
            </a:solidFill>
            <a:ln>
              <a:solidFill>
                <a:srgbClr val="000000"/>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4724418" y="2433430"/>
              <a:ext cx="2843784" cy="2843784"/>
            </a:xfrm>
            <a:prstGeom prst="rect">
              <a:avLst/>
            </a:prstGeom>
            <a:solidFill>
              <a:srgbClr val="376092"/>
            </a:solidFill>
            <a:ln>
              <a:solidFill>
                <a:srgbClr val="000000"/>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 name="Picture 19" descr="local1_resiz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18" y="2192497"/>
              <a:ext cx="2843784" cy="2843784"/>
            </a:xfrm>
            <a:prstGeom prst="rect">
              <a:avLst/>
            </a:prstGeom>
            <a:scene3d>
              <a:camera prst="orthographicFront">
                <a:rot lat="18900000" lon="2700000" rev="19500000"/>
              </a:camera>
              <a:lightRig rig="threePt" dir="t"/>
            </a:scene3d>
          </p:spPr>
        </p:pic>
      </p:grpSp>
      <p:cxnSp>
        <p:nvCxnSpPr>
          <p:cNvPr id="37" name="Straight Connector 36"/>
          <p:cNvCxnSpPr/>
          <p:nvPr/>
        </p:nvCxnSpPr>
        <p:spPr>
          <a:xfrm flipV="1">
            <a:off x="6552201" y="1209902"/>
            <a:ext cx="14879" cy="2315810"/>
          </a:xfrm>
          <a:prstGeom prst="line">
            <a:avLst/>
          </a:prstGeom>
          <a:ln>
            <a:solidFill>
              <a:srgbClr val="000000"/>
            </a:solidFill>
            <a:prstDash val="dash"/>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4724418" y="-160333"/>
            <a:ext cx="2912535" cy="3334342"/>
            <a:chOff x="4724418" y="-160333"/>
            <a:chExt cx="2912535" cy="3334342"/>
          </a:xfrm>
        </p:grpSpPr>
        <p:sp>
          <p:nvSpPr>
            <p:cNvPr id="23" name="Rectangle 22"/>
            <p:cNvSpPr/>
            <p:nvPr/>
          </p:nvSpPr>
          <p:spPr>
            <a:xfrm>
              <a:off x="4793169" y="330225"/>
              <a:ext cx="2843784" cy="2843784"/>
            </a:xfrm>
            <a:prstGeom prst="rect">
              <a:avLst/>
            </a:prstGeom>
            <a:solidFill>
              <a:srgbClr val="376092"/>
            </a:solidFill>
            <a:ln>
              <a:solidFill>
                <a:srgbClr val="000000"/>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p:cNvSpPr/>
            <p:nvPr/>
          </p:nvSpPr>
          <p:spPr>
            <a:xfrm>
              <a:off x="4725434" y="110093"/>
              <a:ext cx="2843784" cy="2843784"/>
            </a:xfrm>
            <a:prstGeom prst="rect">
              <a:avLst/>
            </a:prstGeom>
            <a:solidFill>
              <a:srgbClr val="376092"/>
            </a:solidFill>
            <a:ln>
              <a:solidFill>
                <a:srgbClr val="000000"/>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1" name="Picture 20" descr="local2_resiz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18" y="-160333"/>
              <a:ext cx="2843784" cy="2843784"/>
            </a:xfrm>
            <a:prstGeom prst="rect">
              <a:avLst/>
            </a:prstGeom>
            <a:scene3d>
              <a:camera prst="orthographicFront">
                <a:rot lat="18900000" lon="2700000" rev="19500000"/>
              </a:camera>
              <a:lightRig rig="threePt" dir="t"/>
            </a:scene3d>
          </p:spPr>
        </p:pic>
      </p:grpSp>
      <p:sp>
        <p:nvSpPr>
          <p:cNvPr id="26" name="Right Arrow 25"/>
          <p:cNvSpPr/>
          <p:nvPr/>
        </p:nvSpPr>
        <p:spPr>
          <a:xfrm rot="1117349">
            <a:off x="2731176" y="3077926"/>
            <a:ext cx="2036048" cy="774264"/>
          </a:xfrm>
          <a:prstGeom prst="rightArrow">
            <a:avLst/>
          </a:prstGeom>
          <a:solidFill>
            <a:srgbClr val="95B3D7"/>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Resize</a:t>
            </a:r>
            <a:endParaRPr lang="en-US" dirty="0">
              <a:solidFill>
                <a:schemeClr val="tx1"/>
              </a:solidFill>
            </a:endParaRPr>
          </a:p>
        </p:txBody>
      </p:sp>
      <p:sp>
        <p:nvSpPr>
          <p:cNvPr id="27" name="Right Arrow 26"/>
          <p:cNvSpPr/>
          <p:nvPr/>
        </p:nvSpPr>
        <p:spPr>
          <a:xfrm rot="1184089">
            <a:off x="2646190" y="822620"/>
            <a:ext cx="2003564" cy="774264"/>
          </a:xfrm>
          <a:prstGeom prst="rightArrow">
            <a:avLst/>
          </a:prstGeom>
          <a:solidFill>
            <a:srgbClr val="95B3D7"/>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solidFill>
                  <a:schemeClr val="tx1"/>
                </a:solidFill>
              </a:rPr>
              <a:t>Resize</a:t>
            </a:r>
            <a:endParaRPr lang="en-US" dirty="0">
              <a:solidFill>
                <a:schemeClr val="tx1"/>
              </a:solidFill>
            </a:endParaRPr>
          </a:p>
        </p:txBody>
      </p:sp>
      <p:sp>
        <p:nvSpPr>
          <p:cNvPr id="28" name="Oval 27"/>
          <p:cNvSpPr/>
          <p:nvPr/>
        </p:nvSpPr>
        <p:spPr>
          <a:xfrm>
            <a:off x="6519351" y="5740399"/>
            <a:ext cx="101600" cy="100584"/>
          </a:xfrm>
          <a:prstGeom prst="ellipse">
            <a:avLst/>
          </a:prstGeom>
          <a:solidFill>
            <a:srgbClr val="FF0000"/>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p:cNvSpPr/>
          <p:nvPr/>
        </p:nvSpPr>
        <p:spPr>
          <a:xfrm>
            <a:off x="6518335" y="3475420"/>
            <a:ext cx="101600" cy="100584"/>
          </a:xfrm>
          <a:prstGeom prst="ellipse">
            <a:avLst/>
          </a:prstGeom>
          <a:solidFill>
            <a:srgbClr val="FF0000"/>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p:cNvSpPr/>
          <p:nvPr/>
        </p:nvSpPr>
        <p:spPr>
          <a:xfrm>
            <a:off x="6518335" y="1124048"/>
            <a:ext cx="101600" cy="100584"/>
          </a:xfrm>
          <a:prstGeom prst="ellipse">
            <a:avLst/>
          </a:prstGeom>
          <a:solidFill>
            <a:srgbClr val="FF0000"/>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6" name="Group 65"/>
          <p:cNvGrpSpPr/>
          <p:nvPr/>
        </p:nvGrpSpPr>
        <p:grpSpPr>
          <a:xfrm>
            <a:off x="6569135" y="1124048"/>
            <a:ext cx="2049941" cy="3032960"/>
            <a:chOff x="6569135" y="1124048"/>
            <a:chExt cx="2049941" cy="3032960"/>
          </a:xfrm>
        </p:grpSpPr>
        <p:grpSp>
          <p:nvGrpSpPr>
            <p:cNvPr id="57" name="Group 56"/>
            <p:cNvGrpSpPr/>
            <p:nvPr/>
          </p:nvGrpSpPr>
          <p:grpSpPr>
            <a:xfrm>
              <a:off x="8365067" y="1556823"/>
              <a:ext cx="254009" cy="2270276"/>
              <a:chOff x="8365067" y="1912416"/>
              <a:chExt cx="254009" cy="2270276"/>
            </a:xfrm>
          </p:grpSpPr>
          <p:sp>
            <p:nvSpPr>
              <p:cNvPr id="40" name="Rectangle 39"/>
              <p:cNvSpPr/>
              <p:nvPr/>
            </p:nvSpPr>
            <p:spPr>
              <a:xfrm>
                <a:off x="8365067" y="1912416"/>
                <a:ext cx="254000" cy="280081"/>
              </a:xfrm>
              <a:prstGeom prst="rect">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8365070" y="2183347"/>
                <a:ext cx="254000" cy="280081"/>
              </a:xfrm>
              <a:prstGeom prst="rect">
                <a:avLst/>
              </a:prstGeom>
              <a:solidFill>
                <a:srgbClr val="3366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8365073" y="2471211"/>
                <a:ext cx="254000" cy="280081"/>
              </a:xfrm>
              <a:prstGeom prst="rect">
                <a:avLst/>
              </a:prstGeom>
              <a:solidFill>
                <a:srgbClr val="00009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8365076" y="2759075"/>
                <a:ext cx="254000" cy="280081"/>
              </a:xfrm>
              <a:prstGeom prst="rect">
                <a:avLst/>
              </a:prstGeom>
              <a:solidFill>
                <a:srgbClr val="EDD257"/>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a:off x="8365076" y="3033968"/>
                <a:ext cx="254000" cy="280081"/>
              </a:xfrm>
              <a:prstGeom prst="rect">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a:off x="8365067" y="3326408"/>
                <a:ext cx="254000" cy="280081"/>
              </a:xfrm>
              <a:prstGeom prst="rect">
                <a:avLst/>
              </a:prstGeom>
              <a:solidFill>
                <a:srgbClr val="00009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a:off x="8365067" y="3606403"/>
                <a:ext cx="254000" cy="280081"/>
              </a:xfrm>
              <a:prstGeom prst="rect">
                <a:avLst/>
              </a:prstGeom>
              <a:solidFill>
                <a:srgbClr val="00009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a:off x="8365067" y="3902611"/>
                <a:ext cx="254000" cy="280081"/>
              </a:xfrm>
              <a:prstGeom prst="rect">
                <a:avLst/>
              </a:prstGeom>
              <a:solidFill>
                <a:srgbClr val="3366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51" name="Straight Connector 50"/>
            <p:cNvCxnSpPr>
              <a:endCxn id="47" idx="2"/>
            </p:cNvCxnSpPr>
            <p:nvPr/>
          </p:nvCxnSpPr>
          <p:spPr>
            <a:xfrm flipV="1">
              <a:off x="7196667" y="3827099"/>
              <a:ext cx="1295400" cy="32990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40" idx="0"/>
              <a:endCxn id="30" idx="0"/>
            </p:cNvCxnSpPr>
            <p:nvPr/>
          </p:nvCxnSpPr>
          <p:spPr>
            <a:xfrm flipH="1" flipV="1">
              <a:off x="6569135" y="1124048"/>
              <a:ext cx="1922932" cy="43277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2713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inp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18" y="4470379"/>
            <a:ext cx="2844800" cy="2844800"/>
          </a:xfrm>
          <a:prstGeom prst="rect">
            <a:avLst/>
          </a:prstGeom>
          <a:scene3d>
            <a:camera prst="orthographicFront">
              <a:rot lat="18900000" lon="2700000" rev="19500000"/>
            </a:camera>
            <a:lightRig rig="threePt" dir="t"/>
          </a:scene3d>
        </p:spPr>
      </p:pic>
      <p:cxnSp>
        <p:nvCxnSpPr>
          <p:cNvPr id="34" name="Straight Connector 33"/>
          <p:cNvCxnSpPr/>
          <p:nvPr/>
        </p:nvCxnSpPr>
        <p:spPr>
          <a:xfrm flipH="1" flipV="1">
            <a:off x="6552201" y="3525712"/>
            <a:ext cx="15895" cy="2229417"/>
          </a:xfrm>
          <a:prstGeom prst="line">
            <a:avLst/>
          </a:prstGeom>
          <a:ln>
            <a:solidFill>
              <a:srgbClr val="000000"/>
            </a:solidFill>
            <a:prstDash val="dash"/>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793169" y="2713071"/>
            <a:ext cx="2843784" cy="2843784"/>
          </a:xfrm>
          <a:prstGeom prst="rect">
            <a:avLst/>
          </a:prstGeom>
          <a:solidFill>
            <a:srgbClr val="376092"/>
          </a:solidFill>
          <a:ln>
            <a:solidFill>
              <a:srgbClr val="000000"/>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4724418" y="2433430"/>
            <a:ext cx="2843784" cy="2843784"/>
          </a:xfrm>
          <a:prstGeom prst="rect">
            <a:avLst/>
          </a:prstGeom>
          <a:solidFill>
            <a:srgbClr val="376092"/>
          </a:solidFill>
          <a:ln>
            <a:solidFill>
              <a:srgbClr val="000000"/>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0" name="Picture 19" descr="local1_resiz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18" y="2192497"/>
            <a:ext cx="2843784" cy="2843784"/>
          </a:xfrm>
          <a:prstGeom prst="rect">
            <a:avLst/>
          </a:prstGeom>
          <a:scene3d>
            <a:camera prst="orthographicFront">
              <a:rot lat="18900000" lon="2700000" rev="19500000"/>
            </a:camera>
            <a:lightRig rig="threePt" dir="t"/>
          </a:scene3d>
        </p:spPr>
      </p:pic>
      <p:cxnSp>
        <p:nvCxnSpPr>
          <p:cNvPr id="37" name="Straight Connector 36"/>
          <p:cNvCxnSpPr/>
          <p:nvPr/>
        </p:nvCxnSpPr>
        <p:spPr>
          <a:xfrm flipV="1">
            <a:off x="6552201" y="1209902"/>
            <a:ext cx="14879" cy="2315810"/>
          </a:xfrm>
          <a:prstGeom prst="line">
            <a:avLst/>
          </a:prstGeom>
          <a:ln>
            <a:solidFill>
              <a:srgbClr val="000000"/>
            </a:solidFill>
            <a:prstDash val="dash"/>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4793169" y="330225"/>
            <a:ext cx="2843784" cy="2843784"/>
          </a:xfrm>
          <a:prstGeom prst="rect">
            <a:avLst/>
          </a:prstGeom>
          <a:solidFill>
            <a:srgbClr val="376092"/>
          </a:solidFill>
          <a:ln>
            <a:solidFill>
              <a:srgbClr val="000000"/>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p:cNvSpPr/>
          <p:nvPr/>
        </p:nvSpPr>
        <p:spPr>
          <a:xfrm>
            <a:off x="4725434" y="110093"/>
            <a:ext cx="2843784" cy="2843784"/>
          </a:xfrm>
          <a:prstGeom prst="rect">
            <a:avLst/>
          </a:prstGeom>
          <a:solidFill>
            <a:srgbClr val="376092"/>
          </a:solidFill>
          <a:ln>
            <a:solidFill>
              <a:srgbClr val="000000"/>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1" name="Picture 20" descr="local2_resiz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18" y="-160333"/>
            <a:ext cx="2843784" cy="2843784"/>
          </a:xfrm>
          <a:prstGeom prst="rect">
            <a:avLst/>
          </a:prstGeom>
          <a:scene3d>
            <a:camera prst="orthographicFront">
              <a:rot lat="18900000" lon="2700000" rev="19500000"/>
            </a:camera>
            <a:lightRig rig="threePt" dir="t"/>
          </a:scene3d>
        </p:spPr>
      </p:pic>
      <p:sp>
        <p:nvSpPr>
          <p:cNvPr id="28" name="Oval 27"/>
          <p:cNvSpPr/>
          <p:nvPr/>
        </p:nvSpPr>
        <p:spPr>
          <a:xfrm>
            <a:off x="6519351" y="5740399"/>
            <a:ext cx="101600" cy="100584"/>
          </a:xfrm>
          <a:prstGeom prst="ellipse">
            <a:avLst/>
          </a:prstGeom>
          <a:solidFill>
            <a:srgbClr val="FF0000"/>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p:cNvSpPr/>
          <p:nvPr/>
        </p:nvSpPr>
        <p:spPr>
          <a:xfrm>
            <a:off x="6518335" y="3475420"/>
            <a:ext cx="101600" cy="100584"/>
          </a:xfrm>
          <a:prstGeom prst="ellipse">
            <a:avLst/>
          </a:prstGeom>
          <a:solidFill>
            <a:srgbClr val="FF0000"/>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p:cNvSpPr/>
          <p:nvPr/>
        </p:nvSpPr>
        <p:spPr>
          <a:xfrm>
            <a:off x="6518335" y="1124048"/>
            <a:ext cx="101600" cy="100584"/>
          </a:xfrm>
          <a:prstGeom prst="ellipse">
            <a:avLst/>
          </a:prstGeom>
          <a:solidFill>
            <a:srgbClr val="FF0000"/>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7" name="Group 56"/>
          <p:cNvGrpSpPr/>
          <p:nvPr/>
        </p:nvGrpSpPr>
        <p:grpSpPr>
          <a:xfrm>
            <a:off x="8365067" y="1556823"/>
            <a:ext cx="254009" cy="2270276"/>
            <a:chOff x="8365067" y="1912416"/>
            <a:chExt cx="254009" cy="2270276"/>
          </a:xfrm>
        </p:grpSpPr>
        <p:sp>
          <p:nvSpPr>
            <p:cNvPr id="40" name="Rectangle 39"/>
            <p:cNvSpPr/>
            <p:nvPr/>
          </p:nvSpPr>
          <p:spPr>
            <a:xfrm>
              <a:off x="8365067" y="1912416"/>
              <a:ext cx="254000" cy="280081"/>
            </a:xfrm>
            <a:prstGeom prst="rect">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a:off x="8365070" y="2183347"/>
              <a:ext cx="254000" cy="280081"/>
            </a:xfrm>
            <a:prstGeom prst="rect">
              <a:avLst/>
            </a:prstGeom>
            <a:solidFill>
              <a:srgbClr val="3366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8365073" y="2471211"/>
              <a:ext cx="254000" cy="280081"/>
            </a:xfrm>
            <a:prstGeom prst="rect">
              <a:avLst/>
            </a:prstGeom>
            <a:solidFill>
              <a:srgbClr val="00009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8365076" y="2759075"/>
              <a:ext cx="254000" cy="280081"/>
            </a:xfrm>
            <a:prstGeom prst="rect">
              <a:avLst/>
            </a:prstGeom>
            <a:solidFill>
              <a:srgbClr val="EDD257"/>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p:cNvSpPr/>
            <p:nvPr/>
          </p:nvSpPr>
          <p:spPr>
            <a:xfrm>
              <a:off x="8365076" y="3033968"/>
              <a:ext cx="254000" cy="280081"/>
            </a:xfrm>
            <a:prstGeom prst="rect">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a:off x="8365067" y="3326408"/>
              <a:ext cx="254000" cy="280081"/>
            </a:xfrm>
            <a:prstGeom prst="rect">
              <a:avLst/>
            </a:prstGeom>
            <a:solidFill>
              <a:srgbClr val="00009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p:cNvSpPr/>
            <p:nvPr/>
          </p:nvSpPr>
          <p:spPr>
            <a:xfrm>
              <a:off x="8365067" y="3606403"/>
              <a:ext cx="254000" cy="280081"/>
            </a:xfrm>
            <a:prstGeom prst="rect">
              <a:avLst/>
            </a:prstGeom>
            <a:solidFill>
              <a:srgbClr val="00009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Rectangle 46"/>
            <p:cNvSpPr/>
            <p:nvPr/>
          </p:nvSpPr>
          <p:spPr>
            <a:xfrm>
              <a:off x="8365067" y="3902611"/>
              <a:ext cx="254000" cy="280081"/>
            </a:xfrm>
            <a:prstGeom prst="rect">
              <a:avLst/>
            </a:prstGeom>
            <a:solidFill>
              <a:srgbClr val="3366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49" name="Straight Connector 48"/>
          <p:cNvCxnSpPr>
            <a:stCxn id="30" idx="1"/>
            <a:endCxn id="40" idx="0"/>
          </p:cNvCxnSpPr>
          <p:nvPr/>
        </p:nvCxnSpPr>
        <p:spPr>
          <a:xfrm>
            <a:off x="6533214" y="1138778"/>
            <a:ext cx="1958853" cy="418045"/>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47" idx="2"/>
          </p:cNvCxnSpPr>
          <p:nvPr/>
        </p:nvCxnSpPr>
        <p:spPr>
          <a:xfrm flipV="1">
            <a:off x="7196667" y="3827099"/>
            <a:ext cx="1295400" cy="32990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92667" y="2514557"/>
            <a:ext cx="3149600" cy="2554545"/>
          </a:xfrm>
          <a:prstGeom prst="rect">
            <a:avLst/>
          </a:prstGeom>
          <a:noFill/>
        </p:spPr>
        <p:txBody>
          <a:bodyPr wrap="square" rtlCol="0">
            <a:spAutoFit/>
          </a:bodyPr>
          <a:lstStyle/>
          <a:p>
            <a:r>
              <a:rPr lang="en-US" sz="3200" dirty="0" err="1" smtClean="0"/>
              <a:t>Hypercolumns</a:t>
            </a:r>
            <a:r>
              <a:rPr lang="en-US" sz="3200" dirty="0" smtClean="0"/>
              <a:t>*</a:t>
            </a:r>
          </a:p>
          <a:p>
            <a:endParaRPr lang="en-US" sz="3200" dirty="0"/>
          </a:p>
          <a:p>
            <a:endParaRPr lang="en-US" sz="3200" dirty="0" smtClean="0"/>
          </a:p>
          <a:p>
            <a:endParaRPr lang="en-US" sz="3200" dirty="0" smtClean="0"/>
          </a:p>
          <a:p>
            <a:endParaRPr lang="en-US" sz="3200" dirty="0"/>
          </a:p>
        </p:txBody>
      </p:sp>
      <p:sp>
        <p:nvSpPr>
          <p:cNvPr id="3" name="TextBox 2"/>
          <p:cNvSpPr txBox="1"/>
          <p:nvPr/>
        </p:nvSpPr>
        <p:spPr>
          <a:xfrm>
            <a:off x="203200" y="3147624"/>
            <a:ext cx="4080933" cy="3816429"/>
          </a:xfrm>
          <a:prstGeom prst="rect">
            <a:avLst/>
          </a:prstGeom>
          <a:noFill/>
        </p:spPr>
        <p:txBody>
          <a:bodyPr wrap="square" rtlCol="0">
            <a:spAutoFit/>
          </a:bodyPr>
          <a:lstStyle/>
          <a:p>
            <a:r>
              <a:rPr lang="en-US" sz="1600" dirty="0"/>
              <a:t>*D. H. Hubel and T. N. Wiesel. Receptive fields, binocular interaction and functional architecture in the cat’s visual cortex. The Journal of physiology, 160(1), 1962.</a:t>
            </a:r>
          </a:p>
          <a:p>
            <a:endParaRPr lang="en-US" sz="1600" dirty="0" smtClean="0"/>
          </a:p>
          <a:p>
            <a:r>
              <a:rPr lang="en-US" sz="1600" dirty="0" smtClean="0"/>
              <a:t>Also </a:t>
            </a:r>
            <a:r>
              <a:rPr lang="en-US" sz="1600" dirty="0"/>
              <a:t>called jets: J. J. </a:t>
            </a:r>
            <a:r>
              <a:rPr lang="en-US" sz="1600" dirty="0" err="1"/>
              <a:t>Koenderink</a:t>
            </a:r>
            <a:r>
              <a:rPr lang="en-US" sz="1600" dirty="0"/>
              <a:t> and A. J. van </a:t>
            </a:r>
            <a:r>
              <a:rPr lang="en-US" sz="1600" dirty="0" err="1"/>
              <a:t>Doorn</a:t>
            </a:r>
            <a:r>
              <a:rPr lang="en-US" sz="1600" dirty="0"/>
              <a:t>. Representation of local geometry in the visual system. Biological cybernetics, 55(6), 1987</a:t>
            </a:r>
            <a:r>
              <a:rPr lang="en-US" sz="1600" dirty="0" smtClean="0"/>
              <a:t>.</a:t>
            </a:r>
          </a:p>
          <a:p>
            <a:endParaRPr lang="en-US" sz="1600" dirty="0" smtClean="0"/>
          </a:p>
          <a:p>
            <a:r>
              <a:rPr lang="en-US" sz="1600" dirty="0" smtClean="0"/>
              <a:t>Also called skip-connections:  J. Long, E. </a:t>
            </a:r>
            <a:r>
              <a:rPr lang="en-US" sz="1600" dirty="0" err="1" smtClean="0"/>
              <a:t>Schelhamer</a:t>
            </a:r>
            <a:r>
              <a:rPr lang="en-US" sz="1600" dirty="0" smtClean="0"/>
              <a:t> and T. Darrell. Fully Convolutional </a:t>
            </a:r>
            <a:r>
              <a:rPr lang="en-US" sz="1600" dirty="0"/>
              <a:t>N</a:t>
            </a:r>
            <a:r>
              <a:rPr lang="en-US" sz="1600" dirty="0" smtClean="0"/>
              <a:t>etworks for Semantic Segmentation. </a:t>
            </a:r>
            <a:r>
              <a:rPr lang="en-US" sz="1600" dirty="0" err="1" smtClean="0"/>
              <a:t>arXiv</a:t>
            </a:r>
            <a:r>
              <a:rPr lang="en-US" sz="1600" dirty="0" smtClean="0"/>
              <a:t> preprint. arXiv:1411.4038</a:t>
            </a:r>
            <a:endParaRPr lang="en-US" sz="1600" dirty="0"/>
          </a:p>
          <a:p>
            <a:endParaRPr lang="en-US" dirty="0"/>
          </a:p>
        </p:txBody>
      </p:sp>
    </p:spTree>
    <p:extLst>
      <p:ext uri="{BB962C8B-B14F-4D97-AF65-F5344CB8AC3E}">
        <p14:creationId xmlns:p14="http://schemas.microsoft.com/office/powerpoint/2010/main" val="262835875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Analogy with image pyramids</a:t>
            </a:r>
            <a:endParaRPr lang="en-US" dirty="0"/>
          </a:p>
        </p:txBody>
      </p:sp>
      <p:grpSp>
        <p:nvGrpSpPr>
          <p:cNvPr id="9" name="Group 8"/>
          <p:cNvGrpSpPr>
            <a:grpSpLocks noChangeAspect="1"/>
          </p:cNvGrpSpPr>
          <p:nvPr/>
        </p:nvGrpSpPr>
        <p:grpSpPr>
          <a:xfrm>
            <a:off x="220129" y="2066391"/>
            <a:ext cx="7088970" cy="3223508"/>
            <a:chOff x="1524000" y="1744659"/>
            <a:chExt cx="4169980" cy="1896181"/>
          </a:xfrm>
        </p:grpSpPr>
        <p:pic>
          <p:nvPicPr>
            <p:cNvPr id="4" name="Picture 3" descr="2009_00006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744659"/>
              <a:ext cx="1456267" cy="1896181"/>
            </a:xfrm>
            <a:prstGeom prst="rect">
              <a:avLst/>
            </a:prstGeom>
          </p:spPr>
        </p:pic>
        <p:pic>
          <p:nvPicPr>
            <p:cNvPr id="5" name="Picture 4" descr="2009_00006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4651" y="1744659"/>
              <a:ext cx="860611" cy="1120588"/>
            </a:xfrm>
            <a:prstGeom prst="rect">
              <a:avLst/>
            </a:prstGeom>
          </p:spPr>
        </p:pic>
        <p:pic>
          <p:nvPicPr>
            <p:cNvPr id="7" name="Picture 6" descr="2009_00006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7613" y="1754620"/>
              <a:ext cx="516367" cy="672353"/>
            </a:xfrm>
            <a:prstGeom prst="rect">
              <a:avLst/>
            </a:prstGeom>
          </p:spPr>
        </p:pic>
      </p:grpSp>
      <p:sp>
        <p:nvSpPr>
          <p:cNvPr id="3" name="TextBox 2"/>
          <p:cNvSpPr txBox="1"/>
          <p:nvPr/>
        </p:nvSpPr>
        <p:spPr>
          <a:xfrm>
            <a:off x="6431275" y="5604933"/>
            <a:ext cx="2475655" cy="1200329"/>
          </a:xfrm>
          <a:prstGeom prst="rect">
            <a:avLst/>
          </a:prstGeom>
          <a:noFill/>
        </p:spPr>
        <p:txBody>
          <a:bodyPr wrap="square" rtlCol="0">
            <a:spAutoFit/>
          </a:bodyPr>
          <a:lstStyle/>
          <a:p>
            <a:r>
              <a:rPr lang="en-US" dirty="0" smtClean="0"/>
              <a:t>Easy : large coarse displacements</a:t>
            </a:r>
          </a:p>
          <a:p>
            <a:r>
              <a:rPr lang="en-US" dirty="0" smtClean="0"/>
              <a:t>Hard : small fine deformations </a:t>
            </a:r>
            <a:endParaRPr lang="en-US" dirty="0"/>
          </a:p>
        </p:txBody>
      </p:sp>
      <p:sp>
        <p:nvSpPr>
          <p:cNvPr id="13" name="TextBox 12"/>
          <p:cNvSpPr txBox="1"/>
          <p:nvPr/>
        </p:nvSpPr>
        <p:spPr>
          <a:xfrm>
            <a:off x="220129" y="5604933"/>
            <a:ext cx="2475655" cy="1200329"/>
          </a:xfrm>
          <a:prstGeom prst="rect">
            <a:avLst/>
          </a:prstGeom>
          <a:noFill/>
        </p:spPr>
        <p:txBody>
          <a:bodyPr wrap="square" rtlCol="0">
            <a:spAutoFit/>
          </a:bodyPr>
          <a:lstStyle/>
          <a:p>
            <a:r>
              <a:rPr lang="en-US" dirty="0" smtClean="0"/>
              <a:t>Hard : large coarse displacements</a:t>
            </a:r>
          </a:p>
          <a:p>
            <a:r>
              <a:rPr lang="en-US" dirty="0" smtClean="0"/>
              <a:t>Easy : small fine deformations </a:t>
            </a:r>
            <a:endParaRPr lang="en-US" dirty="0"/>
          </a:p>
        </p:txBody>
      </p:sp>
    </p:spTree>
    <p:extLst>
      <p:ext uri="{BB962C8B-B14F-4D97-AF65-F5344CB8AC3E}">
        <p14:creationId xmlns:p14="http://schemas.microsoft.com/office/powerpoint/2010/main" val="15765924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Analogy with image pyramids</a:t>
            </a:r>
            <a:endParaRPr lang="en-US" dirty="0"/>
          </a:p>
        </p:txBody>
      </p:sp>
      <p:grpSp>
        <p:nvGrpSpPr>
          <p:cNvPr id="9" name="Group 8"/>
          <p:cNvGrpSpPr>
            <a:grpSpLocks noChangeAspect="1"/>
          </p:cNvGrpSpPr>
          <p:nvPr/>
        </p:nvGrpSpPr>
        <p:grpSpPr>
          <a:xfrm>
            <a:off x="220129" y="2066391"/>
            <a:ext cx="7088970" cy="3223508"/>
            <a:chOff x="1524000" y="1744659"/>
            <a:chExt cx="4169980" cy="1896181"/>
          </a:xfrm>
        </p:grpSpPr>
        <p:pic>
          <p:nvPicPr>
            <p:cNvPr id="4" name="Picture 3" descr="2009_000068.jpg"/>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1524000" y="1744659"/>
              <a:ext cx="1456267" cy="1896181"/>
            </a:xfrm>
            <a:prstGeom prst="rect">
              <a:avLst/>
            </a:prstGeom>
          </p:spPr>
        </p:pic>
        <p:pic>
          <p:nvPicPr>
            <p:cNvPr id="5" name="Picture 4" descr="2009_000068.jp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3644651" y="1744659"/>
              <a:ext cx="860611" cy="1120588"/>
            </a:xfrm>
            <a:prstGeom prst="rect">
              <a:avLst/>
            </a:prstGeom>
          </p:spPr>
        </p:pic>
        <p:pic>
          <p:nvPicPr>
            <p:cNvPr id="7" name="Picture 6" descr="2009_000068.jpg"/>
            <p:cNvPicPr>
              <a:picLocks noChangeAspect="1"/>
            </p:cNvPicPr>
            <p:nvPr/>
          </p:nvPicPr>
          <p:blipFill>
            <a:blip r:embed="rId4">
              <a:alphaModFix amt="40000"/>
              <a:extLst>
                <a:ext uri="{28A0092B-C50C-407E-A947-70E740481C1C}">
                  <a14:useLocalDpi xmlns:a14="http://schemas.microsoft.com/office/drawing/2010/main" val="0"/>
                </a:ext>
              </a:extLst>
            </a:blip>
            <a:stretch>
              <a:fillRect/>
            </a:stretch>
          </p:blipFill>
          <p:spPr>
            <a:xfrm>
              <a:off x="5177613" y="1754620"/>
              <a:ext cx="516367" cy="672353"/>
            </a:xfrm>
            <a:prstGeom prst="rect">
              <a:avLst/>
            </a:prstGeom>
          </p:spPr>
        </p:pic>
      </p:grpSp>
      <p:sp>
        <p:nvSpPr>
          <p:cNvPr id="3" name="TextBox 2"/>
          <p:cNvSpPr txBox="1"/>
          <p:nvPr/>
        </p:nvSpPr>
        <p:spPr>
          <a:xfrm>
            <a:off x="6431275" y="5604933"/>
            <a:ext cx="2475655" cy="1200329"/>
          </a:xfrm>
          <a:prstGeom prst="rect">
            <a:avLst/>
          </a:prstGeom>
          <a:noFill/>
        </p:spPr>
        <p:txBody>
          <a:bodyPr wrap="square" rtlCol="0">
            <a:spAutoFit/>
          </a:bodyPr>
          <a:lstStyle/>
          <a:p>
            <a:r>
              <a:rPr lang="en-US" dirty="0" smtClean="0"/>
              <a:t>Easy : large coarse displacements</a:t>
            </a:r>
          </a:p>
          <a:p>
            <a:r>
              <a:rPr lang="en-US" dirty="0" smtClean="0"/>
              <a:t>Hard : small fine deformations </a:t>
            </a:r>
            <a:endParaRPr lang="en-US" dirty="0"/>
          </a:p>
        </p:txBody>
      </p:sp>
      <p:sp>
        <p:nvSpPr>
          <p:cNvPr id="13" name="TextBox 12"/>
          <p:cNvSpPr txBox="1"/>
          <p:nvPr/>
        </p:nvSpPr>
        <p:spPr>
          <a:xfrm>
            <a:off x="220129" y="5604933"/>
            <a:ext cx="2475655" cy="1200329"/>
          </a:xfrm>
          <a:prstGeom prst="rect">
            <a:avLst/>
          </a:prstGeom>
          <a:noFill/>
        </p:spPr>
        <p:txBody>
          <a:bodyPr wrap="square" rtlCol="0">
            <a:spAutoFit/>
          </a:bodyPr>
          <a:lstStyle/>
          <a:p>
            <a:r>
              <a:rPr lang="en-US" dirty="0" smtClean="0"/>
              <a:t>Hard : large coarse displacements</a:t>
            </a:r>
          </a:p>
          <a:p>
            <a:r>
              <a:rPr lang="en-US" dirty="0" smtClean="0"/>
              <a:t>Easy : small fine deformations </a:t>
            </a:r>
            <a:endParaRPr lang="en-US" dirty="0"/>
          </a:p>
        </p:txBody>
      </p:sp>
      <p:sp>
        <p:nvSpPr>
          <p:cNvPr id="10" name="Oval 9"/>
          <p:cNvSpPr>
            <a:spLocks noChangeAspect="1"/>
          </p:cNvSpPr>
          <p:nvPr/>
        </p:nvSpPr>
        <p:spPr>
          <a:xfrm>
            <a:off x="1507066" y="3843867"/>
            <a:ext cx="124358" cy="12192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4555009" y="3098818"/>
            <a:ext cx="124358" cy="12192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6874833" y="2675496"/>
            <a:ext cx="124358" cy="12192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759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0467" y="372533"/>
            <a:ext cx="7603067" cy="646331"/>
          </a:xfrm>
          <a:prstGeom prst="rect">
            <a:avLst/>
          </a:prstGeom>
          <a:noFill/>
        </p:spPr>
        <p:txBody>
          <a:bodyPr wrap="square" rtlCol="0">
            <a:spAutoFit/>
          </a:bodyPr>
          <a:lstStyle/>
          <a:p>
            <a:pPr algn="ctr"/>
            <a:r>
              <a:rPr lang="en-US" sz="3600" dirty="0" smtClean="0"/>
              <a:t>Semantic Segmentation</a:t>
            </a:r>
            <a:endParaRPr lang="en-US" sz="3600" dirty="0"/>
          </a:p>
        </p:txBody>
      </p:sp>
      <p:sp>
        <p:nvSpPr>
          <p:cNvPr id="4" name="TextBox 3"/>
          <p:cNvSpPr txBox="1"/>
          <p:nvPr/>
        </p:nvSpPr>
        <p:spPr>
          <a:xfrm>
            <a:off x="110067" y="1018864"/>
            <a:ext cx="8923867" cy="461665"/>
          </a:xfrm>
          <a:prstGeom prst="rect">
            <a:avLst/>
          </a:prstGeom>
          <a:noFill/>
        </p:spPr>
        <p:txBody>
          <a:bodyPr wrap="square" rtlCol="0">
            <a:spAutoFit/>
          </a:bodyPr>
          <a:lstStyle/>
          <a:p>
            <a:pPr algn="ctr"/>
            <a:r>
              <a:rPr lang="en-US" sz="2400" i="1" dirty="0" smtClean="0"/>
              <a:t>Label each pixel with a category label</a:t>
            </a:r>
            <a:endParaRPr lang="en-US" sz="2400" i="1" dirty="0"/>
          </a:p>
        </p:txBody>
      </p:sp>
      <p:grpSp>
        <p:nvGrpSpPr>
          <p:cNvPr id="9" name="Group 8"/>
          <p:cNvGrpSpPr/>
          <p:nvPr/>
        </p:nvGrpSpPr>
        <p:grpSpPr>
          <a:xfrm>
            <a:off x="1337734" y="2031989"/>
            <a:ext cx="7619999" cy="4588933"/>
            <a:chOff x="1337734" y="1066808"/>
            <a:chExt cx="7619999" cy="4588933"/>
          </a:xfrm>
        </p:grpSpPr>
        <p:pic>
          <p:nvPicPr>
            <p:cNvPr id="2" name="Picture 1" descr="2008_003461_c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734" y="1066808"/>
              <a:ext cx="6118577" cy="4588933"/>
            </a:xfrm>
            <a:prstGeom prst="rect">
              <a:avLst/>
            </a:prstGeom>
          </p:spPr>
        </p:pic>
        <p:sp>
          <p:nvSpPr>
            <p:cNvPr id="5" name="Rectangle 4"/>
            <p:cNvSpPr/>
            <p:nvPr/>
          </p:nvSpPr>
          <p:spPr>
            <a:xfrm>
              <a:off x="7586133" y="1371600"/>
              <a:ext cx="321734" cy="355600"/>
            </a:xfrm>
            <a:prstGeom prst="rect">
              <a:avLst/>
            </a:prstGeom>
            <a:solidFill>
              <a:srgbClr val="90286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7586133" y="1879600"/>
              <a:ext cx="321734" cy="355600"/>
            </a:xfrm>
            <a:prstGeom prst="rect">
              <a:avLst/>
            </a:prstGeom>
            <a:solidFill>
              <a:srgbClr val="DEB0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907867" y="1371600"/>
              <a:ext cx="1049866" cy="400110"/>
            </a:xfrm>
            <a:prstGeom prst="rect">
              <a:avLst/>
            </a:prstGeom>
            <a:noFill/>
          </p:spPr>
          <p:txBody>
            <a:bodyPr wrap="square" rtlCol="0">
              <a:spAutoFit/>
            </a:bodyPr>
            <a:lstStyle/>
            <a:p>
              <a:r>
                <a:rPr lang="en-US" sz="2000" dirty="0" smtClean="0"/>
                <a:t>horse</a:t>
              </a:r>
              <a:endParaRPr lang="en-US" sz="2000" dirty="0"/>
            </a:p>
          </p:txBody>
        </p:sp>
      </p:grpSp>
      <p:sp>
        <p:nvSpPr>
          <p:cNvPr id="8" name="TextBox 7"/>
          <p:cNvSpPr txBox="1"/>
          <p:nvPr/>
        </p:nvSpPr>
        <p:spPr>
          <a:xfrm>
            <a:off x="7924803" y="2844781"/>
            <a:ext cx="1049866" cy="400110"/>
          </a:xfrm>
          <a:prstGeom prst="rect">
            <a:avLst/>
          </a:prstGeom>
          <a:noFill/>
        </p:spPr>
        <p:txBody>
          <a:bodyPr wrap="square" rtlCol="0">
            <a:spAutoFit/>
          </a:bodyPr>
          <a:lstStyle/>
          <a:p>
            <a:r>
              <a:rPr lang="en-US" sz="2000" dirty="0" smtClean="0"/>
              <a:t>person</a:t>
            </a:r>
            <a:endParaRPr lang="en-US" sz="2000" dirty="0"/>
          </a:p>
        </p:txBody>
      </p:sp>
    </p:spTree>
    <p:extLst>
      <p:ext uri="{BB962C8B-B14F-4D97-AF65-F5344CB8AC3E}">
        <p14:creationId xmlns:p14="http://schemas.microsoft.com/office/powerpoint/2010/main" val="123999467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Analogy with image pyramids</a:t>
            </a:r>
            <a:endParaRPr lang="en-US" dirty="0"/>
          </a:p>
        </p:txBody>
      </p:sp>
      <p:pic>
        <p:nvPicPr>
          <p:cNvPr id="4" name="Picture 3" descr="2009_000068.jpg"/>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220128" y="2066391"/>
            <a:ext cx="2475655" cy="3223508"/>
          </a:xfrm>
          <a:prstGeom prst="rect">
            <a:avLst/>
          </a:prstGeom>
        </p:spPr>
      </p:pic>
      <p:sp>
        <p:nvSpPr>
          <p:cNvPr id="6" name="Oval 5"/>
          <p:cNvSpPr/>
          <p:nvPr/>
        </p:nvSpPr>
        <p:spPr>
          <a:xfrm>
            <a:off x="1507066" y="3674533"/>
            <a:ext cx="124358" cy="677334"/>
          </a:xfrm>
          <a:prstGeom prst="ellipse">
            <a:avLst/>
          </a:prstGeom>
          <a:solidFill>
            <a:schemeClr val="tx2">
              <a:lumMod val="60000"/>
              <a:lumOff val="40000"/>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025964" y="3674536"/>
            <a:ext cx="91440" cy="677334"/>
          </a:xfrm>
          <a:prstGeom prst="ellipse">
            <a:avLst/>
          </a:prstGeom>
          <a:solidFill>
            <a:schemeClr val="tx2">
              <a:lumMod val="60000"/>
              <a:lumOff val="40000"/>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flipH="1">
            <a:off x="2257949" y="2946420"/>
            <a:ext cx="45719" cy="880520"/>
          </a:xfrm>
          <a:prstGeom prst="ellipse">
            <a:avLst/>
          </a:prstGeom>
          <a:solidFill>
            <a:schemeClr val="tx2">
              <a:lumMod val="60000"/>
              <a:lumOff val="40000"/>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a:grpSpLocks noChangeAspect="1"/>
          </p:cNvGrpSpPr>
          <p:nvPr/>
        </p:nvGrpSpPr>
        <p:grpSpPr>
          <a:xfrm>
            <a:off x="3829245" y="2050126"/>
            <a:ext cx="1485393" cy="1934105"/>
            <a:chOff x="3283315" y="2083325"/>
            <a:chExt cx="2475655" cy="3223508"/>
          </a:xfrm>
        </p:grpSpPr>
        <p:pic>
          <p:nvPicPr>
            <p:cNvPr id="13" name="Picture 12" descr="2009_000068.jpg"/>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3283315" y="2083325"/>
              <a:ext cx="2475655" cy="3223508"/>
            </a:xfrm>
            <a:prstGeom prst="rect">
              <a:avLst/>
            </a:prstGeom>
          </p:spPr>
        </p:pic>
        <p:sp>
          <p:nvSpPr>
            <p:cNvPr id="8" name="Oval 7"/>
            <p:cNvSpPr/>
            <p:nvPr/>
          </p:nvSpPr>
          <p:spPr>
            <a:xfrm>
              <a:off x="4453411" y="3505200"/>
              <a:ext cx="914458" cy="1049867"/>
            </a:xfrm>
            <a:prstGeom prst="ellipse">
              <a:avLst/>
            </a:prstGeom>
            <a:solidFill>
              <a:srgbClr val="558ED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691429" y="3657600"/>
              <a:ext cx="880513" cy="1049867"/>
            </a:xfrm>
            <a:prstGeom prst="ellipse">
              <a:avLst/>
            </a:prstGeom>
            <a:solidFill>
              <a:srgbClr val="558ED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 name="Group 23"/>
          <p:cNvGrpSpPr>
            <a:grpSpLocks noChangeAspect="1"/>
          </p:cNvGrpSpPr>
          <p:nvPr/>
        </p:nvGrpSpPr>
        <p:grpSpPr>
          <a:xfrm>
            <a:off x="6517521" y="2066392"/>
            <a:ext cx="891236" cy="1160463"/>
            <a:chOff x="6517521" y="2066391"/>
            <a:chExt cx="2475655" cy="3223508"/>
          </a:xfrm>
        </p:grpSpPr>
        <p:pic>
          <p:nvPicPr>
            <p:cNvPr id="14" name="Picture 13" descr="2009_000068.jpg"/>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6517521" y="2066391"/>
              <a:ext cx="2475655" cy="3223508"/>
            </a:xfrm>
            <a:prstGeom prst="rect">
              <a:avLst/>
            </a:prstGeom>
          </p:spPr>
        </p:pic>
        <p:sp>
          <p:nvSpPr>
            <p:cNvPr id="19" name="Oval 18"/>
            <p:cNvSpPr/>
            <p:nvPr/>
          </p:nvSpPr>
          <p:spPr>
            <a:xfrm>
              <a:off x="6705600" y="2455333"/>
              <a:ext cx="2099733" cy="2252134"/>
            </a:xfrm>
            <a:prstGeom prst="ellipse">
              <a:avLst/>
            </a:prstGeom>
            <a:solidFill>
              <a:srgbClr val="558ED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Oval 9"/>
          <p:cNvSpPr>
            <a:spLocks noChangeAspect="1"/>
          </p:cNvSpPr>
          <p:nvPr/>
        </p:nvSpPr>
        <p:spPr>
          <a:xfrm>
            <a:off x="1507066" y="3843867"/>
            <a:ext cx="124358" cy="12192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4588875" y="3149617"/>
            <a:ext cx="124358" cy="12192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6959498" y="2692429"/>
            <a:ext cx="124358" cy="121920"/>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220128" y="5520267"/>
            <a:ext cx="2475655" cy="646331"/>
          </a:xfrm>
          <a:prstGeom prst="rect">
            <a:avLst/>
          </a:prstGeom>
          <a:noFill/>
        </p:spPr>
        <p:txBody>
          <a:bodyPr wrap="square" rtlCol="0">
            <a:spAutoFit/>
          </a:bodyPr>
          <a:lstStyle/>
          <a:p>
            <a:r>
              <a:rPr lang="en-US" dirty="0" smtClean="0"/>
              <a:t>High resolution “vertical bar” detector</a:t>
            </a:r>
            <a:endParaRPr lang="en-US" dirty="0"/>
          </a:p>
        </p:txBody>
      </p:sp>
      <p:sp>
        <p:nvSpPr>
          <p:cNvPr id="21" name="TextBox 20"/>
          <p:cNvSpPr txBox="1"/>
          <p:nvPr/>
        </p:nvSpPr>
        <p:spPr>
          <a:xfrm>
            <a:off x="3283315" y="5537207"/>
            <a:ext cx="2475655" cy="646331"/>
          </a:xfrm>
          <a:prstGeom prst="rect">
            <a:avLst/>
          </a:prstGeom>
          <a:noFill/>
        </p:spPr>
        <p:txBody>
          <a:bodyPr wrap="square" rtlCol="0">
            <a:spAutoFit/>
          </a:bodyPr>
          <a:lstStyle/>
          <a:p>
            <a:r>
              <a:rPr lang="en-US" dirty="0" smtClean="0"/>
              <a:t>Medium resolution “animal leg” detector</a:t>
            </a:r>
            <a:endParaRPr lang="en-US" dirty="0"/>
          </a:p>
        </p:txBody>
      </p:sp>
      <p:sp>
        <p:nvSpPr>
          <p:cNvPr id="22" name="TextBox 21"/>
          <p:cNvSpPr txBox="1"/>
          <p:nvPr/>
        </p:nvSpPr>
        <p:spPr>
          <a:xfrm>
            <a:off x="6517521" y="5571076"/>
            <a:ext cx="2475655" cy="646331"/>
          </a:xfrm>
          <a:prstGeom prst="rect">
            <a:avLst/>
          </a:prstGeom>
          <a:noFill/>
        </p:spPr>
        <p:txBody>
          <a:bodyPr wrap="square" rtlCol="0">
            <a:spAutoFit/>
          </a:bodyPr>
          <a:lstStyle/>
          <a:p>
            <a:r>
              <a:rPr lang="en-US" dirty="0" smtClean="0"/>
              <a:t>High resolution “horse” detector</a:t>
            </a:r>
            <a:endParaRPr lang="en-US" dirty="0"/>
          </a:p>
        </p:txBody>
      </p:sp>
    </p:spTree>
    <p:extLst>
      <p:ext uri="{BB962C8B-B14F-4D97-AF65-F5344CB8AC3E}">
        <p14:creationId xmlns:p14="http://schemas.microsoft.com/office/powerpoint/2010/main" val="24095785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Hypercolumns</a:t>
            </a:r>
            <a:endParaRPr lang="en-US" dirty="0"/>
          </a:p>
        </p:txBody>
      </p:sp>
      <p:sp>
        <p:nvSpPr>
          <p:cNvPr id="3" name="Content Placeholder 2"/>
          <p:cNvSpPr>
            <a:spLocks noGrp="1"/>
          </p:cNvSpPr>
          <p:nvPr>
            <p:ph idx="1"/>
          </p:nvPr>
        </p:nvSpPr>
        <p:spPr/>
        <p:txBody>
          <a:bodyPr/>
          <a:lstStyle/>
          <a:p>
            <a:r>
              <a:rPr lang="en-US" dirty="0" smtClean="0"/>
              <a:t>Layer outputs are feature maps</a:t>
            </a:r>
          </a:p>
          <a:p>
            <a:r>
              <a:rPr lang="en-US" dirty="0" smtClean="0"/>
              <a:t>Concatenate to get </a:t>
            </a:r>
            <a:r>
              <a:rPr lang="en-US" dirty="0" err="1" smtClean="0"/>
              <a:t>hypercolumn</a:t>
            </a:r>
            <a:r>
              <a:rPr lang="en-US" dirty="0" smtClean="0"/>
              <a:t> feature maps</a:t>
            </a:r>
          </a:p>
          <a:p>
            <a:r>
              <a:rPr lang="en-US" dirty="0" smtClean="0"/>
              <a:t>Feature maps are of coarser resolution</a:t>
            </a:r>
          </a:p>
          <a:p>
            <a:pPr lvl="1"/>
            <a:r>
              <a:rPr lang="en-US" dirty="0" smtClean="0"/>
              <a:t>Resize (bilinear interpolate) to image resolution</a:t>
            </a:r>
          </a:p>
          <a:p>
            <a:endParaRPr lang="en-US" dirty="0" smtClean="0"/>
          </a:p>
          <a:p>
            <a:endParaRPr lang="en-US" dirty="0"/>
          </a:p>
        </p:txBody>
      </p:sp>
    </p:spTree>
    <p:extLst>
      <p:ext uri="{BB962C8B-B14F-4D97-AF65-F5344CB8AC3E}">
        <p14:creationId xmlns:p14="http://schemas.microsoft.com/office/powerpoint/2010/main" val="18106317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Efficient pixel classification</a:t>
            </a:r>
            <a:endParaRPr lang="en-US" dirty="0"/>
          </a:p>
        </p:txBody>
      </p:sp>
      <p:sp>
        <p:nvSpPr>
          <p:cNvPr id="3" name="Content Placeholder 2"/>
          <p:cNvSpPr>
            <a:spLocks noGrp="1"/>
          </p:cNvSpPr>
          <p:nvPr>
            <p:ph idx="1"/>
          </p:nvPr>
        </p:nvSpPr>
        <p:spPr/>
        <p:txBody>
          <a:bodyPr/>
          <a:lstStyle/>
          <a:p>
            <a:r>
              <a:rPr lang="en-US" dirty="0" err="1" smtClean="0"/>
              <a:t>Upsampling</a:t>
            </a:r>
            <a:r>
              <a:rPr lang="en-US" dirty="0" smtClean="0"/>
              <a:t> large feature maps is expensive!</a:t>
            </a:r>
          </a:p>
          <a:p>
            <a:r>
              <a:rPr lang="en-US" dirty="0" smtClean="0"/>
              <a:t>Linear classification ( bilinear interpolation ) = bilinear interpolation ( linear classification )</a:t>
            </a:r>
          </a:p>
          <a:p>
            <a:r>
              <a:rPr lang="en-US" dirty="0" smtClean="0"/>
              <a:t>Linear classification = 1x1 convolution</a:t>
            </a:r>
          </a:p>
          <a:p>
            <a:pPr lvl="1"/>
            <a:r>
              <a:rPr lang="en-US" dirty="0" smtClean="0"/>
              <a:t>extension : use </a:t>
            </a:r>
            <a:r>
              <a:rPr lang="en-US" dirty="0" err="1" smtClean="0"/>
              <a:t>nxn</a:t>
            </a:r>
            <a:r>
              <a:rPr lang="en-US" dirty="0" smtClean="0"/>
              <a:t> convolution</a:t>
            </a:r>
          </a:p>
          <a:p>
            <a:r>
              <a:rPr lang="en-US" i="1" dirty="0" smtClean="0"/>
              <a:t>Classification = convolve, </a:t>
            </a:r>
            <a:r>
              <a:rPr lang="en-US" i="1" dirty="0" err="1" smtClean="0"/>
              <a:t>upsample</a:t>
            </a:r>
            <a:r>
              <a:rPr lang="en-US" i="1" dirty="0" smtClean="0"/>
              <a:t>, sum,             						  sigmoid</a:t>
            </a:r>
            <a:endParaRPr lang="en-US" i="1" dirty="0"/>
          </a:p>
        </p:txBody>
      </p:sp>
    </p:spTree>
    <p:extLst>
      <p:ext uri="{BB962C8B-B14F-4D97-AF65-F5344CB8AC3E}">
        <p14:creationId xmlns:p14="http://schemas.microsoft.com/office/powerpoint/2010/main" val="553200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p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18" y="4470379"/>
            <a:ext cx="2844800" cy="2844800"/>
          </a:xfrm>
          <a:prstGeom prst="rect">
            <a:avLst/>
          </a:prstGeom>
          <a:scene3d>
            <a:camera prst="orthographicFront">
              <a:rot lat="18900000" lon="2700000" rev="19500000"/>
            </a:camera>
            <a:lightRig rig="threePt" dir="t"/>
          </a:scene3d>
        </p:spPr>
      </p:pic>
      <p:grpSp>
        <p:nvGrpSpPr>
          <p:cNvPr id="9" name="Group 8"/>
          <p:cNvGrpSpPr/>
          <p:nvPr/>
        </p:nvGrpSpPr>
        <p:grpSpPr>
          <a:xfrm>
            <a:off x="1397011" y="2243496"/>
            <a:ext cx="1375995" cy="1515506"/>
            <a:chOff x="2192878" y="2802479"/>
            <a:chExt cx="1375995" cy="1515506"/>
          </a:xfrm>
        </p:grpSpPr>
        <p:sp>
          <p:nvSpPr>
            <p:cNvPr id="8" name="Rectangle 7"/>
            <p:cNvSpPr/>
            <p:nvPr/>
          </p:nvSpPr>
          <p:spPr>
            <a:xfrm>
              <a:off x="2252137" y="3001249"/>
              <a:ext cx="1316736" cy="1316736"/>
            </a:xfrm>
            <a:prstGeom prst="rect">
              <a:avLst/>
            </a:prstGeom>
            <a:solidFill>
              <a:srgbClr val="376092"/>
            </a:solidFill>
            <a:ln w="28575" cmpd="sng">
              <a:no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p:cNvSpPr/>
            <p:nvPr/>
          </p:nvSpPr>
          <p:spPr>
            <a:xfrm>
              <a:off x="2235201" y="2882715"/>
              <a:ext cx="1316736" cy="1316736"/>
            </a:xfrm>
            <a:prstGeom prst="rect">
              <a:avLst/>
            </a:prstGeom>
            <a:solidFill>
              <a:srgbClr val="376092"/>
            </a:solidFill>
            <a:ln w="9525" cmpd="sng">
              <a:solidFill>
                <a:srgbClr val="000000"/>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descr="local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878" y="2802479"/>
              <a:ext cx="1312322" cy="1312322"/>
            </a:xfrm>
            <a:prstGeom prst="rect">
              <a:avLst/>
            </a:prstGeom>
            <a:scene3d>
              <a:camera prst="orthographicFront">
                <a:rot lat="18900000" lon="2700000" rev="19500000"/>
              </a:camera>
              <a:lightRig rig="threePt" dir="t"/>
            </a:scene3d>
          </p:spPr>
        </p:pic>
      </p:grpSp>
      <p:grpSp>
        <p:nvGrpSpPr>
          <p:cNvPr id="14" name="Group 13"/>
          <p:cNvGrpSpPr/>
          <p:nvPr/>
        </p:nvGrpSpPr>
        <p:grpSpPr>
          <a:xfrm>
            <a:off x="1604451" y="228624"/>
            <a:ext cx="965202" cy="1134536"/>
            <a:chOff x="2484967" y="1447821"/>
            <a:chExt cx="965202" cy="1134536"/>
          </a:xfrm>
        </p:grpSpPr>
        <p:sp>
          <p:nvSpPr>
            <p:cNvPr id="12" name="Rectangle 11"/>
            <p:cNvSpPr/>
            <p:nvPr/>
          </p:nvSpPr>
          <p:spPr>
            <a:xfrm>
              <a:off x="2535769" y="1667957"/>
              <a:ext cx="914400" cy="914400"/>
            </a:xfrm>
            <a:prstGeom prst="rect">
              <a:avLst/>
            </a:prstGeom>
            <a:solidFill>
              <a:schemeClr val="accent1">
                <a:lumMod val="75000"/>
              </a:schemeClr>
            </a:solidFill>
            <a:ln w="9525" cmpd="sng">
              <a:no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a:off x="2501900" y="1566356"/>
              <a:ext cx="914400" cy="914400"/>
            </a:xfrm>
            <a:prstGeom prst="rect">
              <a:avLst/>
            </a:prstGeom>
            <a:solidFill>
              <a:srgbClr val="376092"/>
            </a:solidFill>
            <a:ln w="9525" cmpd="sng">
              <a:solidFill>
                <a:schemeClr val="tx1"/>
              </a:solidFill>
            </a:ln>
            <a:effectLst/>
            <a:scene3d>
              <a:camera prst="orthographicFront">
                <a:rot lat="18900000" lon="2700000" rev="19500000"/>
              </a:camera>
              <a:lightRig rig="threePt" dir="t"/>
            </a:scene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Picture 9" descr="local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4967" y="1447821"/>
              <a:ext cx="914400" cy="914400"/>
            </a:xfrm>
            <a:prstGeom prst="rect">
              <a:avLst/>
            </a:prstGeom>
            <a:scene3d>
              <a:camera prst="orthographicFront">
                <a:rot lat="18900000" lon="2700000" rev="19500000"/>
              </a:camera>
              <a:lightRig rig="threePt" dir="t"/>
            </a:scene3d>
          </p:spPr>
        </p:pic>
      </p:grpSp>
      <p:grpSp>
        <p:nvGrpSpPr>
          <p:cNvPr id="67" name="Group 66"/>
          <p:cNvGrpSpPr/>
          <p:nvPr/>
        </p:nvGrpSpPr>
        <p:grpSpPr>
          <a:xfrm>
            <a:off x="1320818" y="3555818"/>
            <a:ext cx="1303866" cy="2184582"/>
            <a:chOff x="1320818" y="3555818"/>
            <a:chExt cx="1303866" cy="2184582"/>
          </a:xfrm>
        </p:grpSpPr>
        <p:sp>
          <p:nvSpPr>
            <p:cNvPr id="5" name="Rectangle 4"/>
            <p:cNvSpPr/>
            <p:nvPr/>
          </p:nvSpPr>
          <p:spPr>
            <a:xfrm>
              <a:off x="1320818" y="4296820"/>
              <a:ext cx="1303866" cy="651960"/>
            </a:xfrm>
            <a:prstGeom prst="rect">
              <a:avLst/>
            </a:prstGeom>
            <a:solidFill>
              <a:srgbClr val="800000"/>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convolution+ pooling</a:t>
              </a:r>
              <a:endParaRPr lang="en-US" dirty="0"/>
            </a:p>
          </p:txBody>
        </p:sp>
        <p:sp>
          <p:nvSpPr>
            <p:cNvPr id="15" name="Notched Right Arrow 14"/>
            <p:cNvSpPr/>
            <p:nvPr/>
          </p:nvSpPr>
          <p:spPr>
            <a:xfrm rot="16200000">
              <a:off x="1602341" y="5141390"/>
              <a:ext cx="791620" cy="406400"/>
            </a:xfrm>
            <a:prstGeom prst="notchedRightArrow">
              <a:avLst/>
            </a:prstGeom>
            <a:solidFill>
              <a:schemeClr val="accent1">
                <a:lumMod val="60000"/>
                <a:lumOff val="40000"/>
                <a:alpha val="68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Notched Right Arrow 16"/>
            <p:cNvSpPr/>
            <p:nvPr/>
          </p:nvSpPr>
          <p:spPr>
            <a:xfrm rot="16200000">
              <a:off x="1610723" y="3740051"/>
              <a:ext cx="741002" cy="372535"/>
            </a:xfrm>
            <a:prstGeom prst="notchedRightArrow">
              <a:avLst/>
            </a:prstGeom>
            <a:solidFill>
              <a:schemeClr val="accent1">
                <a:lumMod val="60000"/>
                <a:lumOff val="40000"/>
                <a:alpha val="68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8" name="Group 67"/>
          <p:cNvGrpSpPr/>
          <p:nvPr/>
        </p:nvGrpSpPr>
        <p:grpSpPr>
          <a:xfrm>
            <a:off x="1409881" y="1151442"/>
            <a:ext cx="1303866" cy="1727221"/>
            <a:chOff x="1409881" y="1151442"/>
            <a:chExt cx="1303866" cy="1727221"/>
          </a:xfrm>
        </p:grpSpPr>
        <p:sp>
          <p:nvSpPr>
            <p:cNvPr id="13" name="Rectangle 12"/>
            <p:cNvSpPr/>
            <p:nvPr/>
          </p:nvSpPr>
          <p:spPr>
            <a:xfrm>
              <a:off x="1409881" y="1671732"/>
              <a:ext cx="1303866" cy="651960"/>
            </a:xfrm>
            <a:prstGeom prst="rect">
              <a:avLst/>
            </a:prstGeom>
            <a:solidFill>
              <a:srgbClr val="800000"/>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convolution+ pooling</a:t>
              </a:r>
              <a:endParaRPr lang="en-US" dirty="0"/>
            </a:p>
          </p:txBody>
        </p:sp>
        <p:sp>
          <p:nvSpPr>
            <p:cNvPr id="16" name="Notched Right Arrow 15"/>
            <p:cNvSpPr/>
            <p:nvPr/>
          </p:nvSpPr>
          <p:spPr>
            <a:xfrm rot="16200000">
              <a:off x="1722904" y="2434077"/>
              <a:ext cx="516637" cy="372536"/>
            </a:xfrm>
            <a:prstGeom prst="notchedRightArrow">
              <a:avLst/>
            </a:prstGeom>
            <a:solidFill>
              <a:schemeClr val="accent1">
                <a:lumMod val="60000"/>
                <a:lumOff val="40000"/>
                <a:alpha val="68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Notched Right Arrow 17"/>
            <p:cNvSpPr/>
            <p:nvPr/>
          </p:nvSpPr>
          <p:spPr>
            <a:xfrm rot="16200000">
              <a:off x="1704145" y="1208386"/>
              <a:ext cx="520289" cy="406401"/>
            </a:xfrm>
            <a:prstGeom prst="notchedRightArrow">
              <a:avLst/>
            </a:prstGeom>
            <a:solidFill>
              <a:schemeClr val="accent1">
                <a:lumMod val="60000"/>
                <a:lumOff val="40000"/>
                <a:alpha val="68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p:cNvGrpSpPr/>
          <p:nvPr/>
        </p:nvGrpSpPr>
        <p:grpSpPr>
          <a:xfrm>
            <a:off x="4301067" y="1983840"/>
            <a:ext cx="254009" cy="1126740"/>
            <a:chOff x="4301067" y="1983840"/>
            <a:chExt cx="254009" cy="1126740"/>
          </a:xfrm>
        </p:grpSpPr>
        <p:sp>
          <p:nvSpPr>
            <p:cNvPr id="49" name="Rectangle 48"/>
            <p:cNvSpPr/>
            <p:nvPr/>
          </p:nvSpPr>
          <p:spPr>
            <a:xfrm>
              <a:off x="4301067" y="1983840"/>
              <a:ext cx="254000" cy="280081"/>
            </a:xfrm>
            <a:prstGeom prst="rect">
              <a:avLst/>
            </a:prstGeom>
            <a:solidFill>
              <a:srgbClr val="3366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Rectangle 49"/>
            <p:cNvSpPr/>
            <p:nvPr/>
          </p:nvSpPr>
          <p:spPr>
            <a:xfrm>
              <a:off x="4301070" y="2254771"/>
              <a:ext cx="254000" cy="280081"/>
            </a:xfrm>
            <a:prstGeom prst="rect">
              <a:avLst/>
            </a:prstGeom>
            <a:solidFill>
              <a:srgbClr val="00009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p:cNvSpPr/>
            <p:nvPr/>
          </p:nvSpPr>
          <p:spPr>
            <a:xfrm>
              <a:off x="4301073" y="2542635"/>
              <a:ext cx="254000" cy="280081"/>
            </a:xfrm>
            <a:prstGeom prst="rect">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p:cNvSpPr/>
            <p:nvPr/>
          </p:nvSpPr>
          <p:spPr>
            <a:xfrm>
              <a:off x="4301076" y="2830499"/>
              <a:ext cx="254000" cy="280081"/>
            </a:xfrm>
            <a:prstGeom prst="rect">
              <a:avLst/>
            </a:prstGeom>
            <a:solidFill>
              <a:srgbClr val="3366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 name="Group 2"/>
          <p:cNvGrpSpPr/>
          <p:nvPr/>
        </p:nvGrpSpPr>
        <p:grpSpPr>
          <a:xfrm>
            <a:off x="4301067" y="3105392"/>
            <a:ext cx="254009" cy="1148724"/>
            <a:chOff x="4301067" y="3105392"/>
            <a:chExt cx="254009" cy="1148724"/>
          </a:xfrm>
        </p:grpSpPr>
        <p:sp>
          <p:nvSpPr>
            <p:cNvPr id="54" name="Rectangle 53"/>
            <p:cNvSpPr/>
            <p:nvPr/>
          </p:nvSpPr>
          <p:spPr>
            <a:xfrm>
              <a:off x="4301076" y="3105392"/>
              <a:ext cx="254000" cy="280081"/>
            </a:xfrm>
            <a:prstGeom prst="rect">
              <a:avLst/>
            </a:prstGeom>
            <a:solidFill>
              <a:srgbClr val="FFFF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p:cNvSpPr/>
            <p:nvPr/>
          </p:nvSpPr>
          <p:spPr>
            <a:xfrm>
              <a:off x="4301067" y="3397832"/>
              <a:ext cx="254000" cy="280081"/>
            </a:xfrm>
            <a:prstGeom prst="rect">
              <a:avLst/>
            </a:prstGeom>
            <a:solidFill>
              <a:srgbClr val="00009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p:cNvSpPr/>
            <p:nvPr/>
          </p:nvSpPr>
          <p:spPr>
            <a:xfrm>
              <a:off x="4301067" y="3677827"/>
              <a:ext cx="254000" cy="280081"/>
            </a:xfrm>
            <a:prstGeom prst="rect">
              <a:avLst/>
            </a:prstGeom>
            <a:solidFill>
              <a:srgbClr val="00009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Rectangle 57"/>
            <p:cNvSpPr/>
            <p:nvPr/>
          </p:nvSpPr>
          <p:spPr>
            <a:xfrm>
              <a:off x="4301067" y="3974035"/>
              <a:ext cx="254000" cy="280081"/>
            </a:xfrm>
            <a:prstGeom prst="rect">
              <a:avLst/>
            </a:prstGeom>
            <a:solidFill>
              <a:srgbClr val="EDD257"/>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1" name="TextBox 30"/>
          <p:cNvSpPr txBox="1"/>
          <p:nvPr/>
        </p:nvSpPr>
        <p:spPr>
          <a:xfrm>
            <a:off x="3742270" y="4948780"/>
            <a:ext cx="1439333" cy="646331"/>
          </a:xfrm>
          <a:prstGeom prst="rect">
            <a:avLst/>
          </a:prstGeom>
          <a:noFill/>
        </p:spPr>
        <p:txBody>
          <a:bodyPr wrap="square" rtlCol="0">
            <a:spAutoFit/>
          </a:bodyPr>
          <a:lstStyle/>
          <a:p>
            <a:r>
              <a:rPr lang="en-US" dirty="0" err="1" smtClean="0"/>
              <a:t>Hypercolumn</a:t>
            </a:r>
            <a:r>
              <a:rPr lang="en-US" dirty="0" smtClean="0"/>
              <a:t> classifier</a:t>
            </a:r>
            <a:endParaRPr lang="en-US" dirty="0"/>
          </a:p>
        </p:txBody>
      </p:sp>
      <p:cxnSp>
        <p:nvCxnSpPr>
          <p:cNvPr id="33" name="Straight Arrow Connector 32"/>
          <p:cNvCxnSpPr/>
          <p:nvPr/>
        </p:nvCxnSpPr>
        <p:spPr>
          <a:xfrm>
            <a:off x="3522141" y="677333"/>
            <a:ext cx="812806" cy="1693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522141" y="2878664"/>
            <a:ext cx="81280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38" name="Picture 37" descr="score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947" y="347160"/>
            <a:ext cx="914400" cy="914400"/>
          </a:xfrm>
          <a:prstGeom prst="rect">
            <a:avLst/>
          </a:prstGeom>
          <a:scene3d>
            <a:camera prst="orthographicFront">
              <a:rot lat="18900000" lon="2700000" rev="19500000"/>
            </a:camera>
            <a:lightRig rig="threePt" dir="t"/>
          </a:scene3d>
        </p:spPr>
      </p:pic>
      <p:pic>
        <p:nvPicPr>
          <p:cNvPr id="39" name="Picture 38" descr="score2_resiz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5433" y="34880"/>
            <a:ext cx="2843784" cy="2843784"/>
          </a:xfrm>
          <a:prstGeom prst="rect">
            <a:avLst/>
          </a:prstGeom>
          <a:scene3d>
            <a:camera prst="orthographicFront">
              <a:rot lat="18900000" lon="2700000" rev="19500000"/>
            </a:camera>
            <a:lightRig rig="threePt" dir="t"/>
          </a:scene3d>
        </p:spPr>
      </p:pic>
      <p:pic>
        <p:nvPicPr>
          <p:cNvPr id="63" name="Picture 62" descr="score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1067" y="2361091"/>
            <a:ext cx="1316736" cy="1316736"/>
          </a:xfrm>
          <a:prstGeom prst="rect">
            <a:avLst/>
          </a:prstGeom>
          <a:scene3d>
            <a:camera prst="orthographicFront">
              <a:rot lat="18900000" lon="2700000" rev="19500000"/>
            </a:camera>
            <a:lightRig rig="threePt" dir="t"/>
          </a:scene3d>
        </p:spPr>
      </p:pic>
      <p:pic>
        <p:nvPicPr>
          <p:cNvPr id="64" name="Picture 63" descr="score1_resiz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5433" y="1963581"/>
            <a:ext cx="2843784" cy="2843784"/>
          </a:xfrm>
          <a:prstGeom prst="rect">
            <a:avLst/>
          </a:prstGeom>
          <a:scene3d>
            <a:camera prst="orthographicFront">
              <a:rot lat="18900000" lon="2700000" rev="19500000"/>
            </a:camera>
            <a:lightRig rig="threePt" dir="t"/>
          </a:scene3d>
        </p:spPr>
      </p:pic>
      <p:cxnSp>
        <p:nvCxnSpPr>
          <p:cNvPr id="70" name="Straight Arrow Connector 69"/>
          <p:cNvCxnSpPr/>
          <p:nvPr/>
        </p:nvCxnSpPr>
        <p:spPr>
          <a:xfrm>
            <a:off x="5181603" y="694267"/>
            <a:ext cx="948264" cy="5672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486400" y="3105392"/>
            <a:ext cx="762000" cy="518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3" name="Cross 72"/>
          <p:cNvSpPr/>
          <p:nvPr/>
        </p:nvSpPr>
        <p:spPr>
          <a:xfrm>
            <a:off x="7061201" y="2416324"/>
            <a:ext cx="457199" cy="418920"/>
          </a:xfrm>
          <a:prstGeom prst="plus">
            <a:avLst>
              <a:gd name="adj" fmla="val 42683"/>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9" name="Straight Arrow Connector 78"/>
          <p:cNvCxnSpPr/>
          <p:nvPr/>
        </p:nvCxnSpPr>
        <p:spPr>
          <a:xfrm>
            <a:off x="7061201" y="4254116"/>
            <a:ext cx="0" cy="69466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80" name="Picture 79" descr="scorefina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17803" y="4474637"/>
            <a:ext cx="2843784" cy="2843784"/>
          </a:xfrm>
          <a:prstGeom prst="rect">
            <a:avLst/>
          </a:prstGeom>
          <a:scene3d>
            <a:camera prst="orthographicFront">
              <a:rot lat="18900000" lon="2700000" rev="19500000"/>
            </a:camera>
            <a:lightRig rig="threePt" dir="t"/>
          </a:scene3d>
        </p:spPr>
      </p:pic>
      <p:sp>
        <p:nvSpPr>
          <p:cNvPr id="19" name="TextBox 18"/>
          <p:cNvSpPr txBox="1"/>
          <p:nvPr/>
        </p:nvSpPr>
        <p:spPr>
          <a:xfrm>
            <a:off x="3251218" y="347160"/>
            <a:ext cx="1303849" cy="369332"/>
          </a:xfrm>
          <a:prstGeom prst="rect">
            <a:avLst/>
          </a:prstGeom>
          <a:noFill/>
        </p:spPr>
        <p:txBody>
          <a:bodyPr wrap="square" rtlCol="0">
            <a:spAutoFit/>
          </a:bodyPr>
          <a:lstStyle/>
          <a:p>
            <a:r>
              <a:rPr lang="en-US" dirty="0" smtClean="0"/>
              <a:t>convolution</a:t>
            </a:r>
            <a:endParaRPr lang="en-US" dirty="0"/>
          </a:p>
        </p:txBody>
      </p:sp>
      <p:sp>
        <p:nvSpPr>
          <p:cNvPr id="42" name="TextBox 41"/>
          <p:cNvSpPr txBox="1"/>
          <p:nvPr/>
        </p:nvSpPr>
        <p:spPr>
          <a:xfrm>
            <a:off x="3251227" y="2474405"/>
            <a:ext cx="1303849" cy="369332"/>
          </a:xfrm>
          <a:prstGeom prst="rect">
            <a:avLst/>
          </a:prstGeom>
          <a:noFill/>
        </p:spPr>
        <p:txBody>
          <a:bodyPr wrap="square" rtlCol="0">
            <a:spAutoFit/>
          </a:bodyPr>
          <a:lstStyle/>
          <a:p>
            <a:r>
              <a:rPr lang="en-US" dirty="0" smtClean="0"/>
              <a:t>convolution</a:t>
            </a:r>
            <a:endParaRPr lang="en-US" dirty="0"/>
          </a:p>
        </p:txBody>
      </p:sp>
      <p:sp>
        <p:nvSpPr>
          <p:cNvPr id="20" name="TextBox 19"/>
          <p:cNvSpPr txBox="1"/>
          <p:nvPr/>
        </p:nvSpPr>
        <p:spPr>
          <a:xfrm rot="1868065">
            <a:off x="5185618" y="632858"/>
            <a:ext cx="1270000" cy="369332"/>
          </a:xfrm>
          <a:prstGeom prst="rect">
            <a:avLst/>
          </a:prstGeom>
          <a:noFill/>
        </p:spPr>
        <p:txBody>
          <a:bodyPr wrap="square" rtlCol="0">
            <a:spAutoFit/>
          </a:bodyPr>
          <a:lstStyle/>
          <a:p>
            <a:pPr algn="ctr"/>
            <a:r>
              <a:rPr lang="en-US" dirty="0" smtClean="0"/>
              <a:t>resize</a:t>
            </a:r>
            <a:endParaRPr lang="en-US" dirty="0"/>
          </a:p>
        </p:txBody>
      </p:sp>
      <p:sp>
        <p:nvSpPr>
          <p:cNvPr id="21" name="TextBox 20"/>
          <p:cNvSpPr txBox="1"/>
          <p:nvPr/>
        </p:nvSpPr>
        <p:spPr>
          <a:xfrm>
            <a:off x="5520266" y="2754984"/>
            <a:ext cx="762000" cy="369332"/>
          </a:xfrm>
          <a:prstGeom prst="rect">
            <a:avLst/>
          </a:prstGeom>
          <a:noFill/>
        </p:spPr>
        <p:txBody>
          <a:bodyPr wrap="square" rtlCol="0">
            <a:spAutoFit/>
          </a:bodyPr>
          <a:lstStyle/>
          <a:p>
            <a:r>
              <a:rPr lang="en-US" dirty="0" smtClean="0"/>
              <a:t>resize</a:t>
            </a:r>
            <a:endParaRPr lang="en-US" dirty="0"/>
          </a:p>
        </p:txBody>
      </p:sp>
    </p:spTree>
    <p:extLst>
      <p:ext uri="{BB962C8B-B14F-4D97-AF65-F5344CB8AC3E}">
        <p14:creationId xmlns:p14="http://schemas.microsoft.com/office/powerpoint/2010/main" val="1139918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3.7037E-6 L -0.16649 -0.25186 " pathEditMode="relative" rAng="0" ptsTypes="AA">
                                      <p:cBhvr>
                                        <p:cTn id="6" dur="2000" fill="hold"/>
                                        <p:tgtEl>
                                          <p:spTgt spid="2"/>
                                        </p:tgtEl>
                                        <p:attrNameLst>
                                          <p:attrName>ppt_x</p:attrName>
                                          <p:attrName>ppt_y</p:attrName>
                                        </p:attrNameLst>
                                      </p:cBhvr>
                                      <p:rCtr x="-8333" y="-12593"/>
                                    </p:animMotion>
                                  </p:childTnLst>
                                </p:cTn>
                              </p:par>
                              <p:par>
                                <p:cTn id="7" presetID="0" presetClass="path" presetSubtype="0" accel="50000" decel="50000" fill="hold" nodeType="withEffect">
                                  <p:stCondLst>
                                    <p:cond delay="0"/>
                                  </p:stCondLst>
                                  <p:childTnLst>
                                    <p:animMotion origin="layout" path="M -1.38889E-6 -4.07407E-6 L -0.14062 -0.10856 " pathEditMode="relative" rAng="0" ptsTypes="AA">
                                      <p:cBhvr>
                                        <p:cTn id="8" dur="2000" fill="hold"/>
                                        <p:tgtEl>
                                          <p:spTgt spid="3"/>
                                        </p:tgtEl>
                                        <p:attrNameLst>
                                          <p:attrName>ppt_x</p:attrName>
                                          <p:attrName>ppt_y</p:attrName>
                                        </p:attrNameLst>
                                      </p:cBhvr>
                                      <p:rCtr x="-7031" y="-5440"/>
                                    </p:animMotion>
                                  </p:childTnLst>
                                </p:cTn>
                              </p:par>
                              <p:par>
                                <p:cTn id="9" presetID="1" presetClass="exit"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73" grpId="0" animBg="1"/>
      <p:bldP spid="19" grpId="0"/>
      <p:bldP spid="42" grpId="0"/>
      <p:bldP spid="20" grpId="0"/>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pixel location</a:t>
            </a:r>
            <a:endParaRPr lang="en-US" dirty="0"/>
          </a:p>
        </p:txBody>
      </p:sp>
      <p:pic>
        <p:nvPicPr>
          <p:cNvPr id="4" name="Picture 3" descr="car_1_im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66" y="2382838"/>
            <a:ext cx="5401734" cy="4062104"/>
          </a:xfrm>
          <a:prstGeom prst="rect">
            <a:avLst/>
          </a:prstGeom>
        </p:spPr>
      </p:pic>
      <p:sp>
        <p:nvSpPr>
          <p:cNvPr id="5" name="Rectangle 4"/>
          <p:cNvSpPr/>
          <p:nvPr/>
        </p:nvSpPr>
        <p:spPr>
          <a:xfrm>
            <a:off x="1913466" y="3572933"/>
            <a:ext cx="5283201" cy="2607734"/>
          </a:xfrm>
          <a:prstGeom prst="rect">
            <a:avLst/>
          </a:prstGeom>
          <a:noFill/>
          <a:ln w="5715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descr="car_wheel_PNG107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3572933"/>
            <a:ext cx="948267" cy="948267"/>
          </a:xfrm>
          <a:prstGeom prst="rect">
            <a:avLst/>
          </a:prstGeom>
        </p:spPr>
      </p:pic>
    </p:spTree>
    <p:extLst>
      <p:ext uri="{BB962C8B-B14F-4D97-AF65-F5344CB8AC3E}">
        <p14:creationId xmlns:p14="http://schemas.microsoft.com/office/powerpoint/2010/main" val="12909760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pixel location</a:t>
            </a:r>
            <a:endParaRPr lang="en-US" dirty="0"/>
          </a:p>
        </p:txBody>
      </p:sp>
      <p:sp>
        <p:nvSpPr>
          <p:cNvPr id="3" name="Content Placeholder 2"/>
          <p:cNvSpPr>
            <a:spLocks noGrp="1"/>
          </p:cNvSpPr>
          <p:nvPr>
            <p:ph idx="1"/>
          </p:nvPr>
        </p:nvSpPr>
        <p:spPr>
          <a:xfrm>
            <a:off x="457200" y="1600201"/>
            <a:ext cx="8229600" cy="2514600"/>
          </a:xfrm>
        </p:spPr>
        <p:txBody>
          <a:bodyPr/>
          <a:lstStyle/>
          <a:p>
            <a:r>
              <a:rPr lang="en-US" dirty="0" smtClean="0"/>
              <a:t>Separate classifier for each location?</a:t>
            </a:r>
          </a:p>
          <a:p>
            <a:pPr lvl="1"/>
            <a:r>
              <a:rPr lang="en-US" dirty="0" smtClean="0"/>
              <a:t>Too expensive</a:t>
            </a:r>
          </a:p>
          <a:p>
            <a:pPr lvl="1"/>
            <a:r>
              <a:rPr lang="en-US" dirty="0" smtClean="0"/>
              <a:t>Risk of </a:t>
            </a:r>
            <a:r>
              <a:rPr lang="en-US" dirty="0" err="1" smtClean="0"/>
              <a:t>overfitting</a:t>
            </a:r>
            <a:endParaRPr lang="en-US" dirty="0" smtClean="0"/>
          </a:p>
          <a:p>
            <a:r>
              <a:rPr lang="en-US" dirty="0" smtClean="0"/>
              <a:t>Interpolate into coarse grid of classifiers</a:t>
            </a:r>
          </a:p>
          <a:p>
            <a:pPr marL="0" indent="0">
              <a:buNone/>
            </a:pPr>
            <a:endParaRPr lang="en-US" dirty="0" smtClean="0"/>
          </a:p>
        </p:txBody>
      </p:sp>
      <p:grpSp>
        <p:nvGrpSpPr>
          <p:cNvPr id="10" name="Group 9"/>
          <p:cNvGrpSpPr/>
          <p:nvPr/>
        </p:nvGrpSpPr>
        <p:grpSpPr>
          <a:xfrm>
            <a:off x="829733" y="5503344"/>
            <a:ext cx="7484531" cy="1135299"/>
            <a:chOff x="829733" y="5503344"/>
            <a:chExt cx="7484531" cy="1135299"/>
          </a:xfrm>
        </p:grpSpPr>
        <p:cxnSp>
          <p:nvCxnSpPr>
            <p:cNvPr id="12" name="Straight Connector 11"/>
            <p:cNvCxnSpPr/>
            <p:nvPr/>
          </p:nvCxnSpPr>
          <p:spPr>
            <a:xfrm>
              <a:off x="829733" y="5503344"/>
              <a:ext cx="724746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879600" y="5503344"/>
              <a:ext cx="0" cy="22013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757333" y="5503344"/>
              <a:ext cx="0" cy="22013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59242" y="5520280"/>
              <a:ext cx="0" cy="22013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281309" y="5520283"/>
              <a:ext cx="0" cy="22013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1608666" y="5723471"/>
              <a:ext cx="778933" cy="461665"/>
            </a:xfrm>
            <a:prstGeom prst="rect">
              <a:avLst/>
            </a:prstGeom>
            <a:noFill/>
          </p:spPr>
          <p:txBody>
            <a:bodyPr wrap="square" rtlCol="0">
              <a:spAutoFit/>
            </a:bodyPr>
            <a:lstStyle/>
            <a:p>
              <a:pPr algn="ctr"/>
              <a:r>
                <a:rPr lang="en-US" sz="2400" dirty="0" smtClean="0"/>
                <a:t>f</a:t>
              </a:r>
              <a:r>
                <a:rPr lang="en-US" sz="2400" baseline="-25000" dirty="0" smtClean="0"/>
                <a:t>1</a:t>
              </a:r>
              <a:r>
                <a:rPr lang="en-US" sz="2400" dirty="0" smtClean="0"/>
                <a:t>(</a:t>
              </a:r>
              <a:r>
                <a:rPr lang="en-US" sz="2400" dirty="0" smtClean="0">
                  <a:latin typeface="Wingdings"/>
                  <a:ea typeface="Wingdings"/>
                  <a:cs typeface="Wingdings"/>
                  <a:sym typeface="Wingdings"/>
                </a:rPr>
                <a:t></a:t>
              </a:r>
              <a:r>
                <a:rPr lang="en-US" sz="2400" dirty="0" smtClean="0"/>
                <a:t>)</a:t>
              </a:r>
              <a:endParaRPr lang="en-US" sz="2400" baseline="-25000" dirty="0"/>
            </a:p>
          </p:txBody>
        </p:sp>
        <p:sp>
          <p:nvSpPr>
            <p:cNvPr id="23" name="TextBox 22"/>
            <p:cNvSpPr txBox="1"/>
            <p:nvPr/>
          </p:nvSpPr>
          <p:spPr>
            <a:xfrm>
              <a:off x="3471299" y="5723474"/>
              <a:ext cx="812833" cy="707886"/>
            </a:xfrm>
            <a:prstGeom prst="rect">
              <a:avLst/>
            </a:prstGeom>
            <a:noFill/>
          </p:spPr>
          <p:txBody>
            <a:bodyPr wrap="square" rtlCol="0">
              <a:spAutoFit/>
            </a:bodyPr>
            <a:lstStyle/>
            <a:p>
              <a:pPr algn="ctr"/>
              <a:r>
                <a:rPr lang="en-US" sz="2400" dirty="0" smtClean="0"/>
                <a:t>f</a:t>
              </a:r>
              <a:r>
                <a:rPr lang="en-US" sz="2400" baseline="-25000" dirty="0" smtClean="0"/>
                <a:t>2</a:t>
              </a:r>
              <a:r>
                <a:rPr lang="en-US" sz="2400" dirty="0"/>
                <a:t>(</a:t>
              </a:r>
              <a:r>
                <a:rPr lang="en-US" sz="2400" dirty="0">
                  <a:latin typeface="Wingdings"/>
                  <a:ea typeface="Wingdings"/>
                  <a:cs typeface="Wingdings"/>
                  <a:sym typeface="Wingdings"/>
                </a:rPr>
                <a:t></a:t>
              </a:r>
              <a:r>
                <a:rPr lang="en-US" sz="2400" dirty="0"/>
                <a:t>)</a:t>
              </a:r>
              <a:endParaRPr lang="en-US" sz="2400" baseline="-25000" dirty="0"/>
            </a:p>
            <a:p>
              <a:pPr algn="ctr"/>
              <a:endParaRPr lang="en-US" sz="2400" baseline="-25000" dirty="0"/>
            </a:p>
          </p:txBody>
        </p:sp>
        <p:sp>
          <p:nvSpPr>
            <p:cNvPr id="24" name="TextBox 23"/>
            <p:cNvSpPr txBox="1"/>
            <p:nvPr/>
          </p:nvSpPr>
          <p:spPr>
            <a:xfrm>
              <a:off x="5486329" y="5740410"/>
              <a:ext cx="846737" cy="461665"/>
            </a:xfrm>
            <a:prstGeom prst="rect">
              <a:avLst/>
            </a:prstGeom>
            <a:noFill/>
          </p:spPr>
          <p:txBody>
            <a:bodyPr wrap="square" rtlCol="0">
              <a:spAutoFit/>
            </a:bodyPr>
            <a:lstStyle/>
            <a:p>
              <a:pPr algn="ctr"/>
              <a:r>
                <a:rPr lang="en-US" sz="2400" dirty="0" smtClean="0"/>
                <a:t>f</a:t>
              </a:r>
              <a:r>
                <a:rPr lang="en-US" sz="2400" baseline="-25000" dirty="0" smtClean="0"/>
                <a:t>3</a:t>
              </a:r>
              <a:r>
                <a:rPr lang="en-US" sz="2400" dirty="0"/>
                <a:t>(</a:t>
              </a:r>
              <a:r>
                <a:rPr lang="en-US" sz="2400" dirty="0">
                  <a:latin typeface="Wingdings"/>
                  <a:ea typeface="Wingdings"/>
                  <a:cs typeface="Wingdings"/>
                  <a:sym typeface="Wingdings"/>
                </a:rPr>
                <a:t></a:t>
              </a:r>
              <a:r>
                <a:rPr lang="en-US" sz="2400" dirty="0"/>
                <a:t>)</a:t>
              </a:r>
              <a:endParaRPr lang="en-US" sz="2400" baseline="-25000" dirty="0"/>
            </a:p>
          </p:txBody>
        </p:sp>
        <p:sp>
          <p:nvSpPr>
            <p:cNvPr id="25" name="TextBox 24"/>
            <p:cNvSpPr txBox="1"/>
            <p:nvPr/>
          </p:nvSpPr>
          <p:spPr>
            <a:xfrm>
              <a:off x="7010303" y="5757346"/>
              <a:ext cx="795964" cy="461665"/>
            </a:xfrm>
            <a:prstGeom prst="rect">
              <a:avLst/>
            </a:prstGeom>
            <a:noFill/>
          </p:spPr>
          <p:txBody>
            <a:bodyPr wrap="square" rtlCol="0">
              <a:spAutoFit/>
            </a:bodyPr>
            <a:lstStyle/>
            <a:p>
              <a:pPr algn="ctr"/>
              <a:r>
                <a:rPr lang="en-US" sz="2400" dirty="0" smtClean="0"/>
                <a:t>f</a:t>
              </a:r>
              <a:r>
                <a:rPr lang="en-US" sz="2400" baseline="-25000" dirty="0" smtClean="0"/>
                <a:t>4</a:t>
              </a:r>
              <a:r>
                <a:rPr lang="en-US" sz="2400" dirty="0" smtClean="0"/>
                <a:t>(</a:t>
              </a:r>
              <a:r>
                <a:rPr lang="en-US" sz="2400" dirty="0">
                  <a:latin typeface="Wingdings"/>
                  <a:ea typeface="Wingdings"/>
                  <a:cs typeface="Wingdings"/>
                  <a:sym typeface="Wingdings"/>
                </a:rPr>
                <a:t></a:t>
              </a:r>
              <a:r>
                <a:rPr lang="en-US" sz="2400" dirty="0"/>
                <a:t>)</a:t>
              </a:r>
              <a:endParaRPr lang="en-US" sz="2400" baseline="-25000" dirty="0"/>
            </a:p>
          </p:txBody>
        </p:sp>
        <p:sp>
          <p:nvSpPr>
            <p:cNvPr id="29" name="Freeform 28"/>
            <p:cNvSpPr/>
            <p:nvPr/>
          </p:nvSpPr>
          <p:spPr>
            <a:xfrm>
              <a:off x="1286933" y="6146406"/>
              <a:ext cx="1100667" cy="440659"/>
            </a:xfrm>
            <a:custGeom>
              <a:avLst/>
              <a:gdLst>
                <a:gd name="connsiteX0" fmla="*/ 0 w 1100667"/>
                <a:gd name="connsiteY0" fmla="*/ 393 h 440659"/>
                <a:gd name="connsiteX1" fmla="*/ 474133 w 1100667"/>
                <a:gd name="connsiteY1" fmla="*/ 440659 h 440659"/>
                <a:gd name="connsiteX2" fmla="*/ 880533 w 1100667"/>
                <a:gd name="connsiteY2" fmla="*/ 393 h 440659"/>
                <a:gd name="connsiteX3" fmla="*/ 1100667 w 1100667"/>
                <a:gd name="connsiteY3" fmla="*/ 355993 h 440659"/>
              </a:gdLst>
              <a:ahLst/>
              <a:cxnLst>
                <a:cxn ang="0">
                  <a:pos x="connsiteX0" y="connsiteY0"/>
                </a:cxn>
                <a:cxn ang="0">
                  <a:pos x="connsiteX1" y="connsiteY1"/>
                </a:cxn>
                <a:cxn ang="0">
                  <a:pos x="connsiteX2" y="connsiteY2"/>
                </a:cxn>
                <a:cxn ang="0">
                  <a:pos x="connsiteX3" y="connsiteY3"/>
                </a:cxn>
              </a:cxnLst>
              <a:rect l="l" t="t" r="r" b="b"/>
              <a:pathLst>
                <a:path w="1100667" h="440659">
                  <a:moveTo>
                    <a:pt x="0" y="393"/>
                  </a:moveTo>
                  <a:cubicBezTo>
                    <a:pt x="163689" y="220526"/>
                    <a:pt x="327378" y="440659"/>
                    <a:pt x="474133" y="440659"/>
                  </a:cubicBezTo>
                  <a:cubicBezTo>
                    <a:pt x="620888" y="440659"/>
                    <a:pt x="776111" y="14504"/>
                    <a:pt x="880533" y="393"/>
                  </a:cubicBezTo>
                  <a:cubicBezTo>
                    <a:pt x="984955" y="-13718"/>
                    <a:pt x="1100667" y="355993"/>
                    <a:pt x="1100667" y="35599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3285067" y="6129323"/>
              <a:ext cx="999066" cy="390010"/>
            </a:xfrm>
            <a:custGeom>
              <a:avLst/>
              <a:gdLst>
                <a:gd name="connsiteX0" fmla="*/ 0 w 999066"/>
                <a:gd name="connsiteY0" fmla="*/ 322276 h 390010"/>
                <a:gd name="connsiteX1" fmla="*/ 592666 w 999066"/>
                <a:gd name="connsiteY1" fmla="*/ 543 h 390010"/>
                <a:gd name="connsiteX2" fmla="*/ 999066 w 999066"/>
                <a:gd name="connsiteY2" fmla="*/ 390010 h 390010"/>
              </a:gdLst>
              <a:ahLst/>
              <a:cxnLst>
                <a:cxn ang="0">
                  <a:pos x="connsiteX0" y="connsiteY0"/>
                </a:cxn>
                <a:cxn ang="0">
                  <a:pos x="connsiteX1" y="connsiteY1"/>
                </a:cxn>
                <a:cxn ang="0">
                  <a:pos x="connsiteX2" y="connsiteY2"/>
                </a:cxn>
              </a:cxnLst>
              <a:rect l="l" t="t" r="r" b="b"/>
              <a:pathLst>
                <a:path w="999066" h="390010">
                  <a:moveTo>
                    <a:pt x="0" y="322276"/>
                  </a:moveTo>
                  <a:cubicBezTo>
                    <a:pt x="213077" y="155765"/>
                    <a:pt x="426155" y="-10746"/>
                    <a:pt x="592666" y="543"/>
                  </a:cubicBezTo>
                  <a:cubicBezTo>
                    <a:pt x="759177" y="11832"/>
                    <a:pt x="999066" y="390010"/>
                    <a:pt x="999066" y="39001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0"/>
            <p:cNvSpPr/>
            <p:nvPr/>
          </p:nvSpPr>
          <p:spPr>
            <a:xfrm>
              <a:off x="5317067" y="5909707"/>
              <a:ext cx="1186391" cy="541893"/>
            </a:xfrm>
            <a:custGeom>
              <a:avLst/>
              <a:gdLst>
                <a:gd name="connsiteX0" fmla="*/ 0 w 1186391"/>
                <a:gd name="connsiteY0" fmla="*/ 440293 h 541893"/>
                <a:gd name="connsiteX1" fmla="*/ 220133 w 1186391"/>
                <a:gd name="connsiteY1" fmla="*/ 26 h 541893"/>
                <a:gd name="connsiteX2" fmla="*/ 575733 w 1186391"/>
                <a:gd name="connsiteY2" fmla="*/ 457226 h 541893"/>
                <a:gd name="connsiteX3" fmla="*/ 1100666 w 1186391"/>
                <a:gd name="connsiteY3" fmla="*/ 287893 h 541893"/>
                <a:gd name="connsiteX4" fmla="*/ 1185333 w 1186391"/>
                <a:gd name="connsiteY4" fmla="*/ 541893 h 541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6391" h="541893">
                  <a:moveTo>
                    <a:pt x="0" y="440293"/>
                  </a:moveTo>
                  <a:cubicBezTo>
                    <a:pt x="62089" y="218748"/>
                    <a:pt x="124178" y="-2796"/>
                    <a:pt x="220133" y="26"/>
                  </a:cubicBezTo>
                  <a:cubicBezTo>
                    <a:pt x="316088" y="2848"/>
                    <a:pt x="428978" y="409248"/>
                    <a:pt x="575733" y="457226"/>
                  </a:cubicBezTo>
                  <a:cubicBezTo>
                    <a:pt x="722488" y="505204"/>
                    <a:pt x="999066" y="273782"/>
                    <a:pt x="1100666" y="287893"/>
                  </a:cubicBezTo>
                  <a:cubicBezTo>
                    <a:pt x="1202266" y="302004"/>
                    <a:pt x="1185333" y="541893"/>
                    <a:pt x="1185333" y="541893"/>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1"/>
            <p:cNvSpPr/>
            <p:nvPr/>
          </p:nvSpPr>
          <p:spPr>
            <a:xfrm>
              <a:off x="7095064" y="6012715"/>
              <a:ext cx="1219200" cy="625928"/>
            </a:xfrm>
            <a:custGeom>
              <a:avLst/>
              <a:gdLst>
                <a:gd name="connsiteX0" fmla="*/ 0 w 1219200"/>
                <a:gd name="connsiteY0" fmla="*/ 117151 h 625928"/>
                <a:gd name="connsiteX1" fmla="*/ 186266 w 1219200"/>
                <a:gd name="connsiteY1" fmla="*/ 625151 h 625928"/>
                <a:gd name="connsiteX2" fmla="*/ 711200 w 1219200"/>
                <a:gd name="connsiteY2" fmla="*/ 15551 h 625928"/>
                <a:gd name="connsiteX3" fmla="*/ 1219200 w 1219200"/>
                <a:gd name="connsiteY3" fmla="*/ 167951 h 625928"/>
              </a:gdLst>
              <a:ahLst/>
              <a:cxnLst>
                <a:cxn ang="0">
                  <a:pos x="connsiteX0" y="connsiteY0"/>
                </a:cxn>
                <a:cxn ang="0">
                  <a:pos x="connsiteX1" y="connsiteY1"/>
                </a:cxn>
                <a:cxn ang="0">
                  <a:pos x="connsiteX2" y="connsiteY2"/>
                </a:cxn>
                <a:cxn ang="0">
                  <a:pos x="connsiteX3" y="connsiteY3"/>
                </a:cxn>
              </a:cxnLst>
              <a:rect l="l" t="t" r="r" b="b"/>
              <a:pathLst>
                <a:path w="1219200" h="625928">
                  <a:moveTo>
                    <a:pt x="0" y="117151"/>
                  </a:moveTo>
                  <a:cubicBezTo>
                    <a:pt x="33866" y="379617"/>
                    <a:pt x="67733" y="642084"/>
                    <a:pt x="186266" y="625151"/>
                  </a:cubicBezTo>
                  <a:cubicBezTo>
                    <a:pt x="304799" y="608218"/>
                    <a:pt x="539044" y="91751"/>
                    <a:pt x="711200" y="15551"/>
                  </a:cubicBezTo>
                  <a:cubicBezTo>
                    <a:pt x="883356" y="-60649"/>
                    <a:pt x="1219200" y="167951"/>
                    <a:pt x="1219200" y="167951"/>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 name="Group 10"/>
          <p:cNvGrpSpPr/>
          <p:nvPr/>
        </p:nvGrpSpPr>
        <p:grpSpPr>
          <a:xfrm>
            <a:off x="1913464" y="4792133"/>
            <a:ext cx="1303869" cy="1303309"/>
            <a:chOff x="1913464" y="4792133"/>
            <a:chExt cx="1303869" cy="1303309"/>
          </a:xfrm>
        </p:grpSpPr>
        <p:cxnSp>
          <p:nvCxnSpPr>
            <p:cNvPr id="5" name="Straight Connector 4"/>
            <p:cNvCxnSpPr/>
            <p:nvPr/>
          </p:nvCxnSpPr>
          <p:spPr>
            <a:xfrm flipV="1">
              <a:off x="2997200" y="5486396"/>
              <a:ext cx="0" cy="22015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43233" y="5633777"/>
              <a:ext cx="474100" cy="461665"/>
            </a:xfrm>
            <a:prstGeom prst="rect">
              <a:avLst/>
            </a:prstGeom>
            <a:noFill/>
          </p:spPr>
          <p:txBody>
            <a:bodyPr wrap="square" rtlCol="0">
              <a:spAutoFit/>
            </a:bodyPr>
            <a:lstStyle/>
            <a:p>
              <a:pPr algn="ctr"/>
              <a:r>
                <a:rPr lang="en-US" sz="2400" b="1" dirty="0" smtClean="0"/>
                <a:t>x</a:t>
              </a:r>
              <a:endParaRPr lang="en-US" sz="2400" b="1" dirty="0"/>
            </a:p>
          </p:txBody>
        </p:sp>
        <p:sp>
          <p:nvSpPr>
            <p:cNvPr id="7" name="Left Brace 6"/>
            <p:cNvSpPr/>
            <p:nvPr/>
          </p:nvSpPr>
          <p:spPr>
            <a:xfrm rot="5400000">
              <a:off x="2294457" y="4732859"/>
              <a:ext cx="287880" cy="1049865"/>
            </a:xfrm>
            <a:prstGeom prst="leftBrace">
              <a:avLst>
                <a:gd name="adj1" fmla="val 14785"/>
                <a:gd name="adj2" fmla="val 48785"/>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150533" y="4792133"/>
              <a:ext cx="609617" cy="461665"/>
            </a:xfrm>
            <a:prstGeom prst="rect">
              <a:avLst/>
            </a:prstGeom>
            <a:noFill/>
          </p:spPr>
          <p:txBody>
            <a:bodyPr wrap="square" rtlCol="0">
              <a:spAutoFit/>
            </a:bodyPr>
            <a:lstStyle/>
            <a:p>
              <a:pPr algn="ctr"/>
              <a:r>
                <a:rPr lang="en-US" sz="2400" dirty="0" smtClean="0"/>
                <a:t>α</a:t>
              </a:r>
              <a:endParaRPr lang="en-US" sz="2400" dirty="0"/>
            </a:p>
          </p:txBody>
        </p:sp>
      </p:grpSp>
      <p:sp>
        <p:nvSpPr>
          <p:cNvPr id="9" name="TextBox 8"/>
          <p:cNvSpPr txBox="1"/>
          <p:nvPr/>
        </p:nvSpPr>
        <p:spPr>
          <a:xfrm>
            <a:off x="1270046" y="4318000"/>
            <a:ext cx="4758150" cy="461665"/>
          </a:xfrm>
          <a:prstGeom prst="rect">
            <a:avLst/>
          </a:prstGeom>
          <a:noFill/>
        </p:spPr>
        <p:txBody>
          <a:bodyPr wrap="square" rtlCol="0">
            <a:spAutoFit/>
          </a:bodyPr>
          <a:lstStyle/>
          <a:p>
            <a:r>
              <a:rPr lang="en-US" sz="2400" dirty="0" smtClean="0"/>
              <a:t>f ( </a:t>
            </a:r>
            <a:r>
              <a:rPr lang="en-US" sz="2400" b="1" dirty="0" smtClean="0"/>
              <a:t>x</a:t>
            </a:r>
            <a:r>
              <a:rPr lang="en-US" sz="2400" dirty="0" smtClean="0"/>
              <a:t> )  =  α f</a:t>
            </a:r>
            <a:r>
              <a:rPr lang="en-US" sz="2400" baseline="-25000" dirty="0"/>
              <a:t>2</a:t>
            </a:r>
            <a:r>
              <a:rPr lang="en-US" sz="2400" dirty="0" smtClean="0"/>
              <a:t>(</a:t>
            </a:r>
            <a:r>
              <a:rPr lang="en-US" sz="2400" b="1" dirty="0" smtClean="0"/>
              <a:t>x</a:t>
            </a:r>
            <a:r>
              <a:rPr lang="en-US" sz="2400" dirty="0" smtClean="0"/>
              <a:t>) + ( 1 – α ) f</a:t>
            </a:r>
            <a:r>
              <a:rPr lang="en-US" sz="2400" baseline="-25000" dirty="0"/>
              <a:t>1</a:t>
            </a:r>
            <a:r>
              <a:rPr lang="en-US" sz="2400" dirty="0" smtClean="0"/>
              <a:t>(</a:t>
            </a:r>
            <a:r>
              <a:rPr lang="en-US" sz="2400" b="1" dirty="0" smtClean="0"/>
              <a:t>x</a:t>
            </a:r>
            <a:r>
              <a:rPr lang="en-US" sz="2400" dirty="0" smtClean="0"/>
              <a:t> )</a:t>
            </a:r>
            <a:endParaRPr lang="en-US" sz="2400" dirty="0"/>
          </a:p>
        </p:txBody>
      </p:sp>
    </p:spTree>
    <p:extLst>
      <p:ext uri="{BB962C8B-B14F-4D97-AF65-F5344CB8AC3E}">
        <p14:creationId xmlns:p14="http://schemas.microsoft.com/office/powerpoint/2010/main" val="3453195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Representation as a neural network</a:t>
            </a:r>
            <a:endParaRPr lang="en-US" dirty="0"/>
          </a:p>
        </p:txBody>
      </p:sp>
      <p:pic>
        <p:nvPicPr>
          <p:cNvPr id="5" name="Content Placeholder 4" descr="hypercolumnnet.pdf"/>
          <p:cNvPicPr>
            <a:picLocks noGrp="1" noChangeAspect="1"/>
          </p:cNvPicPr>
          <p:nvPr>
            <p:ph idx="1"/>
          </p:nvPr>
        </p:nvPicPr>
        <p:blipFill>
          <a:blip r:embed="rId3">
            <a:extLst>
              <a:ext uri="{28A0092B-C50C-407E-A947-70E740481C1C}">
                <a14:useLocalDpi xmlns:a14="http://schemas.microsoft.com/office/drawing/2010/main" val="0"/>
              </a:ext>
            </a:extLst>
          </a:blip>
          <a:srcRect t="6280" b="6280"/>
          <a:stretch>
            <a:fillRect/>
          </a:stretch>
        </p:blipFill>
        <p:spPr/>
      </p:pic>
    </p:spTree>
    <p:extLst>
      <p:ext uri="{BB962C8B-B14F-4D97-AF65-F5344CB8AC3E}">
        <p14:creationId xmlns:p14="http://schemas.microsoft.com/office/powerpoint/2010/main" val="321249941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top-down predictions</a:t>
            </a:r>
            <a:endParaRPr lang="en-US" dirty="0"/>
          </a:p>
        </p:txBody>
      </p:sp>
      <p:sp>
        <p:nvSpPr>
          <p:cNvPr id="3" name="Content Placeholder 2"/>
          <p:cNvSpPr>
            <a:spLocks noGrp="1"/>
          </p:cNvSpPr>
          <p:nvPr>
            <p:ph idx="1"/>
          </p:nvPr>
        </p:nvSpPr>
        <p:spPr/>
        <p:txBody>
          <a:bodyPr/>
          <a:lstStyle/>
          <a:p>
            <a:r>
              <a:rPr lang="en-US" dirty="0" smtClean="0"/>
              <a:t>For refining bottom-up proposals</a:t>
            </a:r>
          </a:p>
          <a:p>
            <a:pPr lvl="1"/>
            <a:r>
              <a:rPr lang="en-US" dirty="0" smtClean="0"/>
              <a:t>Start from high scoring SDS detections</a:t>
            </a:r>
          </a:p>
          <a:p>
            <a:pPr lvl="1"/>
            <a:r>
              <a:rPr lang="en-US" dirty="0" smtClean="0"/>
              <a:t>Use </a:t>
            </a:r>
            <a:r>
              <a:rPr lang="en-US" dirty="0" err="1" smtClean="0"/>
              <a:t>hypercolumn</a:t>
            </a:r>
            <a:r>
              <a:rPr lang="en-US" dirty="0" smtClean="0"/>
              <a:t> features + binary mask to predict figure-ground</a:t>
            </a:r>
          </a:p>
          <a:p>
            <a:r>
              <a:rPr lang="en-US" dirty="0" smtClean="0"/>
              <a:t>For segmenting bounding box detections</a:t>
            </a:r>
          </a:p>
        </p:txBody>
      </p:sp>
    </p:spTree>
    <p:extLst>
      <p:ext uri="{BB962C8B-B14F-4D97-AF65-F5344CB8AC3E}">
        <p14:creationId xmlns:p14="http://schemas.microsoft.com/office/powerpoint/2010/main" val="18831572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5312719"/>
              </p:ext>
            </p:extLst>
          </p:nvPr>
        </p:nvGraphicFramePr>
        <p:xfrm>
          <a:off x="457200" y="1600200"/>
          <a:ext cx="8229600" cy="3200400"/>
        </p:xfrm>
        <a:graphic>
          <a:graphicData uri="http://schemas.openxmlformats.org/drawingml/2006/table">
            <a:tbl>
              <a:tblPr firstRow="1" bandRow="1">
                <a:tableStyleId>{2D5ABB26-0587-4C30-8999-92F81FD0307C}</a:tableStyleId>
              </a:tblPr>
              <a:tblGrid>
                <a:gridCol w="2743200"/>
                <a:gridCol w="2743200"/>
                <a:gridCol w="2743200"/>
              </a:tblGrid>
              <a:tr h="370840">
                <a:tc>
                  <a:txBody>
                    <a:bodyPr/>
                    <a:lstStyle/>
                    <a:p>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err="1" smtClean="0"/>
                        <a:t>AP</a:t>
                      </a:r>
                      <a:r>
                        <a:rPr lang="en-US" sz="2400" baseline="30000" dirty="0" err="1" smtClean="0"/>
                        <a:t>r</a:t>
                      </a:r>
                      <a:r>
                        <a:rPr lang="en-US" sz="2400" dirty="0" smtClean="0"/>
                        <a:t> at 0.5</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err="1" smtClean="0"/>
                        <a:t>AP</a:t>
                      </a:r>
                      <a:r>
                        <a:rPr lang="en-US" sz="2400" baseline="30000" dirty="0" err="1" smtClean="0"/>
                        <a:t>r</a:t>
                      </a:r>
                      <a:r>
                        <a:rPr lang="en-US" sz="2400" dirty="0" smtClean="0"/>
                        <a:t> at 0.7</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sz="2400" dirty="0" smtClean="0"/>
                        <a:t>No refinement</a:t>
                      </a:r>
                      <a:endParaRPr lang="en-US" sz="24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400" dirty="0" smtClean="0"/>
                        <a:t>47.7</a:t>
                      </a:r>
                      <a:endParaRPr lang="en-US" sz="24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400" dirty="0" smtClean="0"/>
                        <a:t>22.8</a:t>
                      </a:r>
                      <a:endParaRPr lang="en-US" sz="24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r h="370840">
                <a:tc>
                  <a:txBody>
                    <a:bodyPr/>
                    <a:lstStyle/>
                    <a:p>
                      <a:r>
                        <a:rPr lang="en-US" sz="2400" dirty="0" smtClean="0"/>
                        <a:t>Top</a:t>
                      </a:r>
                      <a:r>
                        <a:rPr lang="en-US" sz="2400" baseline="0" dirty="0" smtClean="0"/>
                        <a:t> layer (layer 7)</a:t>
                      </a:r>
                      <a:endParaRPr lang="en-US" sz="2400" dirty="0"/>
                    </a:p>
                  </a:txBody>
                  <a:tcPr>
                    <a:lnT w="12700" cap="flat" cmpd="sng" algn="ctr">
                      <a:noFill/>
                      <a:prstDash val="solid"/>
                      <a:round/>
                      <a:headEnd type="none" w="med" len="med"/>
                      <a:tailEnd type="none" w="med" len="med"/>
                    </a:lnT>
                  </a:tcPr>
                </a:tc>
                <a:tc>
                  <a:txBody>
                    <a:bodyPr/>
                    <a:lstStyle/>
                    <a:p>
                      <a:r>
                        <a:rPr lang="en-US" sz="2400" dirty="0" smtClean="0"/>
                        <a:t>49.7</a:t>
                      </a:r>
                      <a:endParaRPr lang="en-US" sz="2400" dirty="0"/>
                    </a:p>
                  </a:txBody>
                  <a:tcPr>
                    <a:lnT w="12700" cap="flat" cmpd="sng" algn="ctr">
                      <a:noFill/>
                      <a:prstDash val="solid"/>
                      <a:round/>
                      <a:headEnd type="none" w="med" len="med"/>
                      <a:tailEnd type="none" w="med" len="med"/>
                    </a:lnT>
                  </a:tcPr>
                </a:tc>
                <a:tc>
                  <a:txBody>
                    <a:bodyPr/>
                    <a:lstStyle/>
                    <a:p>
                      <a:r>
                        <a:rPr lang="en-US" sz="2400" dirty="0" smtClean="0"/>
                        <a:t>25.8</a:t>
                      </a:r>
                      <a:endParaRPr lang="en-US" sz="2400" dirty="0"/>
                    </a:p>
                  </a:txBody>
                  <a:tcPr>
                    <a:lnT w="12700" cap="flat" cmpd="sng" algn="ctr">
                      <a:noFill/>
                      <a:prstDash val="solid"/>
                      <a:round/>
                      <a:headEnd type="none" w="med" len="med"/>
                      <a:tailEnd type="none" w="med" len="med"/>
                    </a:lnT>
                  </a:tcPr>
                </a:tc>
              </a:tr>
              <a:tr h="370840">
                <a:tc>
                  <a:txBody>
                    <a:bodyPr/>
                    <a:lstStyle/>
                    <a:p>
                      <a:r>
                        <a:rPr lang="en-US" sz="2400" dirty="0" smtClean="0"/>
                        <a:t>Layers</a:t>
                      </a:r>
                      <a:r>
                        <a:rPr lang="en-US" sz="2400" baseline="0" dirty="0" smtClean="0"/>
                        <a:t> </a:t>
                      </a:r>
                      <a:r>
                        <a:rPr lang="en-US" sz="2400" dirty="0" smtClean="0"/>
                        <a:t>7,</a:t>
                      </a:r>
                      <a:r>
                        <a:rPr lang="en-US" sz="2400" baseline="0" dirty="0" smtClean="0"/>
                        <a:t> </a:t>
                      </a:r>
                      <a:r>
                        <a:rPr lang="en-US" sz="2400" dirty="0" smtClean="0"/>
                        <a:t> 4</a:t>
                      </a:r>
                      <a:r>
                        <a:rPr lang="en-US" sz="2400" baseline="0" dirty="0" smtClean="0"/>
                        <a:t> and 2</a:t>
                      </a:r>
                      <a:endParaRPr lang="en-US" sz="2400" dirty="0"/>
                    </a:p>
                  </a:txBody>
                  <a:tcPr/>
                </a:tc>
                <a:tc>
                  <a:txBody>
                    <a:bodyPr/>
                    <a:lstStyle/>
                    <a:p>
                      <a:r>
                        <a:rPr lang="en-US" sz="2400" b="1" dirty="0" smtClean="0"/>
                        <a:t>51.2</a:t>
                      </a:r>
                      <a:endParaRPr lang="en-US" sz="2400" b="1" dirty="0"/>
                    </a:p>
                  </a:txBody>
                  <a:tcPr/>
                </a:tc>
                <a:tc>
                  <a:txBody>
                    <a:bodyPr/>
                    <a:lstStyle/>
                    <a:p>
                      <a:r>
                        <a:rPr lang="en-US" sz="2400" b="1" dirty="0" smtClean="0"/>
                        <a:t>31.6</a:t>
                      </a:r>
                      <a:endParaRPr lang="en-US" sz="2400" b="1" dirty="0"/>
                    </a:p>
                  </a:txBody>
                  <a:tcPr/>
                </a:tc>
              </a:tr>
              <a:tr h="370840">
                <a:tc>
                  <a:txBody>
                    <a:bodyPr/>
                    <a:lstStyle/>
                    <a:p>
                      <a:r>
                        <a:rPr lang="en-US" sz="2400" baseline="0" dirty="0" smtClean="0"/>
                        <a:t>Layers 7 and 2</a:t>
                      </a:r>
                      <a:endParaRPr lang="en-US" sz="2400" dirty="0"/>
                    </a:p>
                  </a:txBody>
                  <a:tcPr/>
                </a:tc>
                <a:tc>
                  <a:txBody>
                    <a:bodyPr/>
                    <a:lstStyle/>
                    <a:p>
                      <a:r>
                        <a:rPr lang="en-US" sz="2400" dirty="0" smtClean="0"/>
                        <a:t>50.5</a:t>
                      </a:r>
                      <a:endParaRPr lang="en-US" sz="2400" dirty="0"/>
                    </a:p>
                  </a:txBody>
                  <a:tcPr/>
                </a:tc>
                <a:tc>
                  <a:txBody>
                    <a:bodyPr/>
                    <a:lstStyle/>
                    <a:p>
                      <a:r>
                        <a:rPr lang="en-US" sz="2400" dirty="0" smtClean="0"/>
                        <a:t>30.6</a:t>
                      </a:r>
                      <a:endParaRPr lang="en-US" sz="2400" dirty="0"/>
                    </a:p>
                  </a:txBody>
                  <a:tcPr/>
                </a:tc>
              </a:tr>
              <a:tr h="370840">
                <a:tc>
                  <a:txBody>
                    <a:bodyPr/>
                    <a:lstStyle/>
                    <a:p>
                      <a:r>
                        <a:rPr lang="en-US" sz="2400" dirty="0" smtClean="0"/>
                        <a:t>Layers 7 and 4</a:t>
                      </a:r>
                      <a:endParaRPr lang="en-US" sz="2400" dirty="0"/>
                    </a:p>
                  </a:txBody>
                  <a:tcPr/>
                </a:tc>
                <a:tc>
                  <a:txBody>
                    <a:bodyPr/>
                    <a:lstStyle/>
                    <a:p>
                      <a:r>
                        <a:rPr lang="en-US" sz="2400" dirty="0" smtClean="0"/>
                        <a:t>51.0</a:t>
                      </a:r>
                      <a:endParaRPr lang="en-US" sz="2400" dirty="0"/>
                    </a:p>
                  </a:txBody>
                  <a:tcPr/>
                </a:tc>
                <a:tc>
                  <a:txBody>
                    <a:bodyPr/>
                    <a:lstStyle/>
                    <a:p>
                      <a:r>
                        <a:rPr lang="en-US" sz="2400" dirty="0" smtClean="0"/>
                        <a:t>31.2</a:t>
                      </a:r>
                      <a:endParaRPr lang="en-US" sz="2400" dirty="0"/>
                    </a:p>
                  </a:txBody>
                  <a:tcPr/>
                </a:tc>
              </a:tr>
              <a:tr h="370840">
                <a:tc>
                  <a:txBody>
                    <a:bodyPr/>
                    <a:lstStyle/>
                    <a:p>
                      <a:r>
                        <a:rPr lang="en-US" sz="2400" dirty="0" smtClean="0"/>
                        <a:t>Layers 4 and 2</a:t>
                      </a:r>
                      <a:endParaRPr lang="en-US" sz="2400" dirty="0"/>
                    </a:p>
                  </a:txBody>
                  <a:tcPr>
                    <a:lnB w="12700" cap="flat" cmpd="sng" algn="ctr">
                      <a:solidFill>
                        <a:scrgbClr r="0" g="0" b="0"/>
                      </a:solidFill>
                      <a:prstDash val="solid"/>
                      <a:round/>
                      <a:headEnd type="none" w="med" len="med"/>
                      <a:tailEnd type="none" w="med" len="med"/>
                    </a:lnB>
                  </a:tcPr>
                </a:tc>
                <a:tc>
                  <a:txBody>
                    <a:bodyPr/>
                    <a:lstStyle/>
                    <a:p>
                      <a:r>
                        <a:rPr lang="en-US" sz="2400" dirty="0" smtClean="0"/>
                        <a:t>50.7</a:t>
                      </a:r>
                      <a:endParaRPr lang="en-US" sz="2400" dirty="0"/>
                    </a:p>
                  </a:txBody>
                  <a:tcPr>
                    <a:lnB w="12700" cap="flat" cmpd="sng" algn="ctr">
                      <a:solidFill>
                        <a:scrgbClr r="0" g="0" b="0"/>
                      </a:solidFill>
                      <a:prstDash val="solid"/>
                      <a:round/>
                      <a:headEnd type="none" w="med" len="med"/>
                      <a:tailEnd type="none" w="med" len="med"/>
                    </a:lnB>
                  </a:tcPr>
                </a:tc>
                <a:tc>
                  <a:txBody>
                    <a:bodyPr/>
                    <a:lstStyle/>
                    <a:p>
                      <a:r>
                        <a:rPr lang="en-US" sz="2400" dirty="0" smtClean="0"/>
                        <a:t>30.8</a:t>
                      </a:r>
                      <a:endParaRPr lang="en-US" sz="2400" dirty="0"/>
                    </a:p>
                  </a:txBody>
                  <a:tcPr>
                    <a:lnB w="12700" cap="flat" cmpd="sng" algn="ctr">
                      <a:solidFill>
                        <a:scrgbClr r="0" g="0" b="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dirty="0" smtClean="0"/>
              <a:t>Refining proposals</a:t>
            </a:r>
            <a:endParaRPr lang="en-US" dirty="0"/>
          </a:p>
        </p:txBody>
      </p:sp>
      <p:sp>
        <p:nvSpPr>
          <p:cNvPr id="5" name="Rectangle 4"/>
          <p:cNvSpPr/>
          <p:nvPr/>
        </p:nvSpPr>
        <p:spPr>
          <a:xfrm>
            <a:off x="457200" y="3115733"/>
            <a:ext cx="6096000" cy="37253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08002" y="3555999"/>
            <a:ext cx="8178798" cy="1264921"/>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9178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Refining proposals: </a:t>
            </a:r>
            <a:br>
              <a:rPr lang="en-US" dirty="0" smtClean="0"/>
            </a:br>
            <a:r>
              <a:rPr lang="en-US" dirty="0" smtClean="0"/>
              <a:t>Using multiple layers</a:t>
            </a:r>
            <a:endParaRPr lang="en-US" dirty="0"/>
          </a:p>
        </p:txBody>
      </p:sp>
      <p:pic>
        <p:nvPicPr>
          <p:cNvPr id="5" name="Picture 4" descr="2010_0014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87" y="1828783"/>
            <a:ext cx="3149600" cy="2097634"/>
          </a:xfrm>
          <a:prstGeom prst="rect">
            <a:avLst/>
          </a:prstGeom>
        </p:spPr>
      </p:pic>
      <p:pic>
        <p:nvPicPr>
          <p:cNvPr id="6" name="Picture 5" descr="2010_001412_ori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187" y="3926417"/>
            <a:ext cx="3149600" cy="2097634"/>
          </a:xfrm>
          <a:prstGeom prst="rect">
            <a:avLst/>
          </a:prstGeom>
        </p:spPr>
      </p:pic>
      <p:pic>
        <p:nvPicPr>
          <p:cNvPr id="7" name="Picture 6" descr="2010_001412_fc7.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1" y="1828783"/>
            <a:ext cx="3149600" cy="2097634"/>
          </a:xfrm>
          <a:prstGeom prst="rect">
            <a:avLst/>
          </a:prstGeom>
        </p:spPr>
      </p:pic>
      <p:pic>
        <p:nvPicPr>
          <p:cNvPr id="8" name="Picture 7" descr="2010_001412_hyp.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201" y="3926418"/>
            <a:ext cx="3149601" cy="2097634"/>
          </a:xfrm>
          <a:prstGeom prst="rect">
            <a:avLst/>
          </a:prstGeom>
        </p:spPr>
      </p:pic>
      <p:sp>
        <p:nvSpPr>
          <p:cNvPr id="9" name="TextBox 8"/>
          <p:cNvSpPr txBox="1"/>
          <p:nvPr/>
        </p:nvSpPr>
        <p:spPr>
          <a:xfrm>
            <a:off x="1439332" y="6024051"/>
            <a:ext cx="2167467" cy="369332"/>
          </a:xfrm>
          <a:prstGeom prst="rect">
            <a:avLst/>
          </a:prstGeom>
          <a:noFill/>
        </p:spPr>
        <p:txBody>
          <a:bodyPr wrap="square" rtlCol="0">
            <a:spAutoFit/>
          </a:bodyPr>
          <a:lstStyle/>
          <a:p>
            <a:pPr algn="ctr"/>
            <a:r>
              <a:rPr lang="en-US" dirty="0" smtClean="0"/>
              <a:t>Bottom-up candidate</a:t>
            </a:r>
            <a:endParaRPr lang="en-US" dirty="0"/>
          </a:p>
        </p:txBody>
      </p:sp>
      <p:sp>
        <p:nvSpPr>
          <p:cNvPr id="10" name="TextBox 9"/>
          <p:cNvSpPr txBox="1"/>
          <p:nvPr/>
        </p:nvSpPr>
        <p:spPr>
          <a:xfrm>
            <a:off x="1591732" y="1469077"/>
            <a:ext cx="2167467" cy="369332"/>
          </a:xfrm>
          <a:prstGeom prst="rect">
            <a:avLst/>
          </a:prstGeom>
          <a:noFill/>
        </p:spPr>
        <p:txBody>
          <a:bodyPr wrap="square" rtlCol="0">
            <a:spAutoFit/>
          </a:bodyPr>
          <a:lstStyle/>
          <a:p>
            <a:pPr algn="ctr"/>
            <a:r>
              <a:rPr lang="en-US" dirty="0" smtClean="0"/>
              <a:t>Image</a:t>
            </a:r>
            <a:endParaRPr lang="en-US" dirty="0"/>
          </a:p>
        </p:txBody>
      </p:sp>
      <p:sp>
        <p:nvSpPr>
          <p:cNvPr id="11" name="TextBox 10"/>
          <p:cNvSpPr txBox="1"/>
          <p:nvPr/>
        </p:nvSpPr>
        <p:spPr>
          <a:xfrm>
            <a:off x="5401692" y="6036770"/>
            <a:ext cx="2167467" cy="369332"/>
          </a:xfrm>
          <a:prstGeom prst="rect">
            <a:avLst/>
          </a:prstGeom>
          <a:noFill/>
        </p:spPr>
        <p:txBody>
          <a:bodyPr wrap="square" rtlCol="0">
            <a:spAutoFit/>
          </a:bodyPr>
          <a:lstStyle/>
          <a:p>
            <a:pPr algn="ctr"/>
            <a:r>
              <a:rPr lang="en-US" dirty="0" smtClean="0"/>
              <a:t>Layers 7, 4 and 2</a:t>
            </a:r>
            <a:endParaRPr lang="en-US" dirty="0"/>
          </a:p>
        </p:txBody>
      </p:sp>
      <p:sp>
        <p:nvSpPr>
          <p:cNvPr id="13" name="TextBox 12"/>
          <p:cNvSpPr txBox="1"/>
          <p:nvPr/>
        </p:nvSpPr>
        <p:spPr>
          <a:xfrm>
            <a:off x="5401692" y="1481801"/>
            <a:ext cx="2167467" cy="369332"/>
          </a:xfrm>
          <a:prstGeom prst="rect">
            <a:avLst/>
          </a:prstGeom>
          <a:noFill/>
        </p:spPr>
        <p:txBody>
          <a:bodyPr wrap="square" rtlCol="0">
            <a:spAutoFit/>
          </a:bodyPr>
          <a:lstStyle/>
          <a:p>
            <a:pPr algn="ctr"/>
            <a:r>
              <a:rPr lang="en-US" dirty="0" smtClean="0"/>
              <a:t>Layer 7</a:t>
            </a:r>
            <a:endParaRPr lang="en-US" dirty="0"/>
          </a:p>
        </p:txBody>
      </p:sp>
    </p:spTree>
    <p:extLst>
      <p:ext uri="{BB962C8B-B14F-4D97-AF65-F5344CB8AC3E}">
        <p14:creationId xmlns:p14="http://schemas.microsoft.com/office/powerpoint/2010/main" val="30478027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91069" y="186270"/>
            <a:ext cx="8161867" cy="646331"/>
          </a:xfrm>
          <a:prstGeom prst="rect">
            <a:avLst/>
          </a:prstGeom>
          <a:noFill/>
        </p:spPr>
        <p:txBody>
          <a:bodyPr wrap="square" rtlCol="0">
            <a:spAutoFit/>
          </a:bodyPr>
          <a:lstStyle/>
          <a:p>
            <a:pPr algn="ctr"/>
            <a:r>
              <a:rPr lang="en-US" sz="3600" dirty="0" smtClean="0"/>
              <a:t>Simultaneous Detection and Segmentation</a:t>
            </a:r>
            <a:endParaRPr lang="en-US" sz="3600" dirty="0"/>
          </a:p>
        </p:txBody>
      </p:sp>
      <p:grpSp>
        <p:nvGrpSpPr>
          <p:cNvPr id="11" name="Group 10"/>
          <p:cNvGrpSpPr>
            <a:grpSpLocks noChangeAspect="1"/>
          </p:cNvGrpSpPr>
          <p:nvPr/>
        </p:nvGrpSpPr>
        <p:grpSpPr>
          <a:xfrm>
            <a:off x="999054" y="1370554"/>
            <a:ext cx="7147561" cy="5025389"/>
            <a:chOff x="643461" y="850908"/>
            <a:chExt cx="7941735" cy="5583766"/>
          </a:xfrm>
        </p:grpSpPr>
        <p:pic>
          <p:nvPicPr>
            <p:cNvPr id="2" name="Picture 1" descr="2008_003461_inst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1" y="850908"/>
              <a:ext cx="3420534" cy="2565401"/>
            </a:xfrm>
            <a:prstGeom prst="rect">
              <a:avLst/>
            </a:prstGeom>
          </p:spPr>
        </p:pic>
        <p:pic>
          <p:nvPicPr>
            <p:cNvPr id="3" name="Picture 2" descr="2008_003461_inst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661" y="850908"/>
              <a:ext cx="3420535" cy="2565401"/>
            </a:xfrm>
            <a:prstGeom prst="rect">
              <a:avLst/>
            </a:prstGeom>
          </p:spPr>
        </p:pic>
        <p:pic>
          <p:nvPicPr>
            <p:cNvPr id="4" name="Picture 3" descr="2008_003461_inst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461" y="3869273"/>
              <a:ext cx="3420534" cy="2565401"/>
            </a:xfrm>
            <a:prstGeom prst="rect">
              <a:avLst/>
            </a:prstGeom>
          </p:spPr>
        </p:pic>
        <p:pic>
          <p:nvPicPr>
            <p:cNvPr id="5" name="Picture 4" descr="2008_003461_inst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4661" y="3869273"/>
              <a:ext cx="3420535" cy="2565401"/>
            </a:xfrm>
            <a:prstGeom prst="rect">
              <a:avLst/>
            </a:prstGeom>
          </p:spPr>
        </p:pic>
        <p:sp>
          <p:nvSpPr>
            <p:cNvPr id="7" name="Rectangle 6"/>
            <p:cNvSpPr/>
            <p:nvPr/>
          </p:nvSpPr>
          <p:spPr>
            <a:xfrm>
              <a:off x="643461" y="850908"/>
              <a:ext cx="1016000" cy="304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horse 1</a:t>
              </a:r>
              <a:endParaRPr lang="en-US" dirty="0">
                <a:solidFill>
                  <a:srgbClr val="000000"/>
                </a:solidFill>
              </a:endParaRPr>
            </a:p>
          </p:txBody>
        </p:sp>
        <p:sp>
          <p:nvSpPr>
            <p:cNvPr id="8" name="Rectangle 7"/>
            <p:cNvSpPr/>
            <p:nvPr/>
          </p:nvSpPr>
          <p:spPr>
            <a:xfrm>
              <a:off x="5164661" y="850908"/>
              <a:ext cx="1016000" cy="304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horse 2</a:t>
              </a:r>
              <a:endParaRPr lang="en-US" dirty="0">
                <a:solidFill>
                  <a:srgbClr val="000000"/>
                </a:solidFill>
              </a:endParaRPr>
            </a:p>
          </p:txBody>
        </p:sp>
        <p:sp>
          <p:nvSpPr>
            <p:cNvPr id="9" name="Rectangle 8"/>
            <p:cNvSpPr/>
            <p:nvPr/>
          </p:nvSpPr>
          <p:spPr>
            <a:xfrm>
              <a:off x="643461" y="3869273"/>
              <a:ext cx="1185340" cy="304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person 1</a:t>
              </a:r>
              <a:endParaRPr lang="en-US" dirty="0">
                <a:solidFill>
                  <a:srgbClr val="000000"/>
                </a:solidFill>
              </a:endParaRPr>
            </a:p>
          </p:txBody>
        </p:sp>
        <p:sp>
          <p:nvSpPr>
            <p:cNvPr id="10" name="Rectangle 9"/>
            <p:cNvSpPr/>
            <p:nvPr/>
          </p:nvSpPr>
          <p:spPr>
            <a:xfrm>
              <a:off x="5164661" y="3877746"/>
              <a:ext cx="1179696" cy="304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person 2</a:t>
              </a:r>
              <a:endParaRPr lang="en-US" dirty="0">
                <a:solidFill>
                  <a:srgbClr val="000000"/>
                </a:solidFill>
              </a:endParaRPr>
            </a:p>
          </p:txBody>
        </p:sp>
      </p:grpSp>
      <p:sp>
        <p:nvSpPr>
          <p:cNvPr id="12" name="TextBox 11"/>
          <p:cNvSpPr txBox="1"/>
          <p:nvPr/>
        </p:nvSpPr>
        <p:spPr>
          <a:xfrm>
            <a:off x="270933" y="832601"/>
            <a:ext cx="8619067" cy="461665"/>
          </a:xfrm>
          <a:prstGeom prst="rect">
            <a:avLst/>
          </a:prstGeom>
          <a:noFill/>
        </p:spPr>
        <p:txBody>
          <a:bodyPr wrap="square" rtlCol="0">
            <a:spAutoFit/>
          </a:bodyPr>
          <a:lstStyle/>
          <a:p>
            <a:pPr algn="ctr"/>
            <a:r>
              <a:rPr lang="en-US" sz="2400" i="1" dirty="0" smtClean="0"/>
              <a:t>Detect and </a:t>
            </a:r>
            <a:r>
              <a:rPr lang="en-US" sz="2400" i="1" dirty="0" smtClean="0">
                <a:solidFill>
                  <a:srgbClr val="BE0000"/>
                </a:solidFill>
              </a:rPr>
              <a:t>segment</a:t>
            </a:r>
            <a:r>
              <a:rPr lang="en-US" sz="2400" i="1" dirty="0" smtClean="0"/>
              <a:t> every </a:t>
            </a:r>
            <a:r>
              <a:rPr lang="en-US" sz="2400" i="1" dirty="0" smtClean="0">
                <a:solidFill>
                  <a:srgbClr val="BE0000"/>
                </a:solidFill>
              </a:rPr>
              <a:t>instance</a:t>
            </a:r>
            <a:r>
              <a:rPr lang="en-US" sz="2400" i="1" dirty="0" smtClean="0"/>
              <a:t> of the category in the image</a:t>
            </a:r>
            <a:endParaRPr lang="en-US" sz="2400" i="1" dirty="0"/>
          </a:p>
        </p:txBody>
      </p:sp>
    </p:spTree>
    <p:extLst>
      <p:ext uri="{BB962C8B-B14F-4D97-AF65-F5344CB8AC3E}">
        <p14:creationId xmlns:p14="http://schemas.microsoft.com/office/powerpoint/2010/main" val="121843114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Refining proposals: </a:t>
            </a:r>
            <a:br>
              <a:rPr lang="en-US" dirty="0" smtClean="0"/>
            </a:br>
            <a:r>
              <a:rPr lang="en-US" dirty="0" smtClean="0"/>
              <a:t>Using multiple layers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02" y="1828783"/>
            <a:ext cx="3140170" cy="209763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69" y="3926417"/>
            <a:ext cx="3140170" cy="209763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3916" y="1828783"/>
            <a:ext cx="3140170" cy="209763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3916" y="3926418"/>
            <a:ext cx="3140170" cy="2097634"/>
          </a:xfrm>
          <a:prstGeom prst="rect">
            <a:avLst/>
          </a:prstGeom>
        </p:spPr>
      </p:pic>
      <p:sp>
        <p:nvSpPr>
          <p:cNvPr id="9" name="TextBox 8"/>
          <p:cNvSpPr txBox="1"/>
          <p:nvPr/>
        </p:nvSpPr>
        <p:spPr>
          <a:xfrm>
            <a:off x="1439332" y="6024051"/>
            <a:ext cx="2167467" cy="369332"/>
          </a:xfrm>
          <a:prstGeom prst="rect">
            <a:avLst/>
          </a:prstGeom>
          <a:noFill/>
        </p:spPr>
        <p:txBody>
          <a:bodyPr wrap="square" rtlCol="0">
            <a:spAutoFit/>
          </a:bodyPr>
          <a:lstStyle/>
          <a:p>
            <a:pPr algn="ctr"/>
            <a:r>
              <a:rPr lang="en-US" dirty="0" smtClean="0"/>
              <a:t>Bottom-up candidate</a:t>
            </a:r>
            <a:endParaRPr lang="en-US" dirty="0"/>
          </a:p>
        </p:txBody>
      </p:sp>
      <p:sp>
        <p:nvSpPr>
          <p:cNvPr id="10" name="TextBox 9"/>
          <p:cNvSpPr txBox="1"/>
          <p:nvPr/>
        </p:nvSpPr>
        <p:spPr>
          <a:xfrm>
            <a:off x="1591732" y="1469077"/>
            <a:ext cx="2167467" cy="369332"/>
          </a:xfrm>
          <a:prstGeom prst="rect">
            <a:avLst/>
          </a:prstGeom>
          <a:noFill/>
        </p:spPr>
        <p:txBody>
          <a:bodyPr wrap="square" rtlCol="0">
            <a:spAutoFit/>
          </a:bodyPr>
          <a:lstStyle/>
          <a:p>
            <a:pPr algn="ctr"/>
            <a:r>
              <a:rPr lang="en-US" dirty="0" smtClean="0"/>
              <a:t>Image</a:t>
            </a:r>
            <a:endParaRPr lang="en-US" dirty="0"/>
          </a:p>
        </p:txBody>
      </p:sp>
      <p:sp>
        <p:nvSpPr>
          <p:cNvPr id="11" name="TextBox 10"/>
          <p:cNvSpPr txBox="1"/>
          <p:nvPr/>
        </p:nvSpPr>
        <p:spPr>
          <a:xfrm>
            <a:off x="5401692" y="6036770"/>
            <a:ext cx="2167467" cy="369332"/>
          </a:xfrm>
          <a:prstGeom prst="rect">
            <a:avLst/>
          </a:prstGeom>
          <a:noFill/>
        </p:spPr>
        <p:txBody>
          <a:bodyPr wrap="square" rtlCol="0">
            <a:spAutoFit/>
          </a:bodyPr>
          <a:lstStyle/>
          <a:p>
            <a:pPr algn="ctr"/>
            <a:r>
              <a:rPr lang="en-US" dirty="0" smtClean="0"/>
              <a:t>Layers 7, 4 and 2</a:t>
            </a:r>
            <a:endParaRPr lang="en-US" dirty="0"/>
          </a:p>
        </p:txBody>
      </p:sp>
      <p:sp>
        <p:nvSpPr>
          <p:cNvPr id="13" name="TextBox 12"/>
          <p:cNvSpPr txBox="1"/>
          <p:nvPr/>
        </p:nvSpPr>
        <p:spPr>
          <a:xfrm>
            <a:off x="5401692" y="1481801"/>
            <a:ext cx="2167467" cy="369332"/>
          </a:xfrm>
          <a:prstGeom prst="rect">
            <a:avLst/>
          </a:prstGeom>
          <a:noFill/>
        </p:spPr>
        <p:txBody>
          <a:bodyPr wrap="square" rtlCol="0">
            <a:spAutoFit/>
          </a:bodyPr>
          <a:lstStyle/>
          <a:p>
            <a:pPr algn="ctr"/>
            <a:r>
              <a:rPr lang="en-US" dirty="0" smtClean="0"/>
              <a:t>Layer 7</a:t>
            </a:r>
            <a:endParaRPr lang="en-US" dirty="0"/>
          </a:p>
        </p:txBody>
      </p:sp>
    </p:spTree>
    <p:extLst>
      <p:ext uri="{BB962C8B-B14F-4D97-AF65-F5344CB8AC3E}">
        <p14:creationId xmlns:p14="http://schemas.microsoft.com/office/powerpoint/2010/main" val="7211998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Refining proposals:</a:t>
            </a:r>
            <a:br>
              <a:rPr lang="en-US" dirty="0" smtClean="0"/>
            </a:br>
            <a:r>
              <a:rPr lang="en-US" dirty="0" smtClean="0"/>
              <a:t>Using location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21156251"/>
              </p:ext>
            </p:extLst>
          </p:nvPr>
        </p:nvGraphicFramePr>
        <p:xfrm>
          <a:off x="457200" y="1600200"/>
          <a:ext cx="8229600" cy="2286000"/>
        </p:xfrm>
        <a:graphic>
          <a:graphicData uri="http://schemas.openxmlformats.org/drawingml/2006/table">
            <a:tbl>
              <a:tblPr firstRow="1" bandRow="1">
                <a:tableStyleId>{2D5ABB26-0587-4C30-8999-92F81FD0307C}</a:tableStyleId>
              </a:tblPr>
              <a:tblGrid>
                <a:gridCol w="2743200"/>
                <a:gridCol w="2743200"/>
                <a:gridCol w="2743200"/>
              </a:tblGrid>
              <a:tr h="370840">
                <a:tc>
                  <a:txBody>
                    <a:bodyPr/>
                    <a:lstStyle/>
                    <a:p>
                      <a:r>
                        <a:rPr lang="en-US" sz="2400" dirty="0" smtClean="0"/>
                        <a:t>Grid size</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err="1" smtClean="0"/>
                        <a:t>AP</a:t>
                      </a:r>
                      <a:r>
                        <a:rPr lang="en-US" sz="2400" baseline="30000" dirty="0" err="1" smtClean="0"/>
                        <a:t>r</a:t>
                      </a:r>
                      <a:r>
                        <a:rPr lang="en-US" sz="2400" dirty="0" smtClean="0"/>
                        <a:t> at 0.5</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err="1" smtClean="0"/>
                        <a:t>AP</a:t>
                      </a:r>
                      <a:r>
                        <a:rPr lang="en-US" sz="2400" baseline="30000" dirty="0" err="1" smtClean="0"/>
                        <a:t>r</a:t>
                      </a:r>
                      <a:r>
                        <a:rPr lang="en-US" sz="2400" dirty="0" smtClean="0"/>
                        <a:t> at 0.7</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sz="2400" dirty="0" smtClean="0"/>
                        <a:t>1x1</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50.3</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28.8</a:t>
                      </a:r>
                      <a:endParaRPr lang="en-US" sz="2400" dirty="0"/>
                    </a:p>
                  </a:txBody>
                  <a:tcPr>
                    <a:lnT w="12700" cap="flat" cmpd="sng" algn="ctr">
                      <a:solidFill>
                        <a:scrgbClr r="0" g="0" b="0"/>
                      </a:solidFill>
                      <a:prstDash val="solid"/>
                      <a:round/>
                      <a:headEnd type="none" w="med" len="med"/>
                      <a:tailEnd type="none" w="med" len="med"/>
                    </a:lnT>
                  </a:tcPr>
                </a:tc>
              </a:tr>
              <a:tr h="370840">
                <a:tc>
                  <a:txBody>
                    <a:bodyPr/>
                    <a:lstStyle/>
                    <a:p>
                      <a:r>
                        <a:rPr lang="en-US" sz="2400" dirty="0" smtClean="0"/>
                        <a:t>2x2</a:t>
                      </a:r>
                      <a:endParaRPr lang="en-US" sz="2400" dirty="0"/>
                    </a:p>
                  </a:txBody>
                  <a:tcPr/>
                </a:tc>
                <a:tc>
                  <a:txBody>
                    <a:bodyPr/>
                    <a:lstStyle/>
                    <a:p>
                      <a:r>
                        <a:rPr lang="en-US" sz="2400" b="1" dirty="0" smtClean="0"/>
                        <a:t>51.2</a:t>
                      </a:r>
                      <a:endParaRPr lang="en-US" sz="2400" b="1" dirty="0"/>
                    </a:p>
                  </a:txBody>
                  <a:tcPr/>
                </a:tc>
                <a:tc>
                  <a:txBody>
                    <a:bodyPr/>
                    <a:lstStyle/>
                    <a:p>
                      <a:r>
                        <a:rPr lang="en-US" sz="2400" dirty="0" smtClean="0"/>
                        <a:t>30.2</a:t>
                      </a:r>
                      <a:endParaRPr lang="en-US" sz="2400" dirty="0"/>
                    </a:p>
                  </a:txBody>
                  <a:tcPr/>
                </a:tc>
              </a:tr>
              <a:tr h="370840">
                <a:tc>
                  <a:txBody>
                    <a:bodyPr/>
                    <a:lstStyle/>
                    <a:p>
                      <a:r>
                        <a:rPr lang="en-US" sz="2400" dirty="0" smtClean="0"/>
                        <a:t>5x5</a:t>
                      </a:r>
                      <a:endParaRPr lang="en-US" sz="2400" dirty="0"/>
                    </a:p>
                  </a:txBody>
                  <a:tcPr/>
                </a:tc>
                <a:tc>
                  <a:txBody>
                    <a:bodyPr/>
                    <a:lstStyle/>
                    <a:p>
                      <a:r>
                        <a:rPr lang="en-US" sz="2400" b="1" dirty="0" smtClean="0"/>
                        <a:t>51.3</a:t>
                      </a:r>
                      <a:endParaRPr lang="en-US" sz="2400" b="1" dirty="0"/>
                    </a:p>
                  </a:txBody>
                  <a:tcPr/>
                </a:tc>
                <a:tc>
                  <a:txBody>
                    <a:bodyPr/>
                    <a:lstStyle/>
                    <a:p>
                      <a:r>
                        <a:rPr lang="en-US" sz="2400" b="1" dirty="0" smtClean="0"/>
                        <a:t>31.8</a:t>
                      </a:r>
                      <a:endParaRPr lang="en-US" sz="2400" b="1" dirty="0"/>
                    </a:p>
                  </a:txBody>
                  <a:tcPr/>
                </a:tc>
              </a:tr>
              <a:tr h="370840">
                <a:tc>
                  <a:txBody>
                    <a:bodyPr/>
                    <a:lstStyle/>
                    <a:p>
                      <a:r>
                        <a:rPr lang="en-US" sz="2400" dirty="0" smtClean="0"/>
                        <a:t>10x10</a:t>
                      </a:r>
                      <a:endParaRPr lang="en-US" sz="2400" dirty="0"/>
                    </a:p>
                  </a:txBody>
                  <a:tcPr>
                    <a:lnB w="12700" cap="flat" cmpd="sng" algn="ctr">
                      <a:solidFill>
                        <a:scrgbClr r="0" g="0" b="0"/>
                      </a:solidFill>
                      <a:prstDash val="solid"/>
                      <a:round/>
                      <a:headEnd type="none" w="med" len="med"/>
                      <a:tailEnd type="none" w="med" len="med"/>
                    </a:lnB>
                  </a:tcPr>
                </a:tc>
                <a:tc>
                  <a:txBody>
                    <a:bodyPr/>
                    <a:lstStyle/>
                    <a:p>
                      <a:r>
                        <a:rPr lang="en-US" sz="2400" b="1" dirty="0" smtClean="0"/>
                        <a:t>51.2</a:t>
                      </a:r>
                      <a:endParaRPr lang="en-US" sz="2400" b="1" dirty="0"/>
                    </a:p>
                  </a:txBody>
                  <a:tcPr>
                    <a:lnB w="12700" cap="flat" cmpd="sng" algn="ctr">
                      <a:solidFill>
                        <a:scrgbClr r="0" g="0" b="0"/>
                      </a:solidFill>
                      <a:prstDash val="solid"/>
                      <a:round/>
                      <a:headEnd type="none" w="med" len="med"/>
                      <a:tailEnd type="none" w="med" len="med"/>
                    </a:lnB>
                  </a:tcPr>
                </a:tc>
                <a:tc>
                  <a:txBody>
                    <a:bodyPr/>
                    <a:lstStyle/>
                    <a:p>
                      <a:r>
                        <a:rPr lang="en-US" sz="2400" b="1" dirty="0" smtClean="0"/>
                        <a:t>31.6</a:t>
                      </a:r>
                      <a:endParaRPr lang="en-US" sz="2400" b="1" dirty="0"/>
                    </a:p>
                  </a:txBody>
                  <a:tcPr>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8631596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Refining proposals:</a:t>
            </a:r>
            <a:br>
              <a:rPr lang="en-US" dirty="0" smtClean="0"/>
            </a:br>
            <a:r>
              <a:rPr lang="en-US" dirty="0" smtClean="0"/>
              <a:t>Using location</a:t>
            </a:r>
            <a:endParaRPr lang="en-US" dirty="0"/>
          </a:p>
        </p:txBody>
      </p:sp>
      <p:pic>
        <p:nvPicPr>
          <p:cNvPr id="4" name="Picture 3" descr="2008_008570_1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467" y="1957917"/>
            <a:ext cx="3183466" cy="2387599"/>
          </a:xfrm>
          <a:prstGeom prst="rect">
            <a:avLst/>
          </a:prstGeom>
        </p:spPr>
      </p:pic>
      <p:pic>
        <p:nvPicPr>
          <p:cNvPr id="5" name="Picture 4" descr="2008_008570_10x1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5467" y="4345516"/>
            <a:ext cx="3183466" cy="2387600"/>
          </a:xfrm>
          <a:prstGeom prst="rect">
            <a:avLst/>
          </a:prstGeom>
        </p:spPr>
      </p:pic>
      <p:pic>
        <p:nvPicPr>
          <p:cNvPr id="6" name="Picture 5" descr="2008_008395_1x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6698" y="1957916"/>
            <a:ext cx="3183465" cy="2387599"/>
          </a:xfrm>
          <a:prstGeom prst="rect">
            <a:avLst/>
          </a:prstGeom>
        </p:spPr>
      </p:pic>
      <p:pic>
        <p:nvPicPr>
          <p:cNvPr id="7" name="Picture 6" descr="2008_008395_10x1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6699" y="4345515"/>
            <a:ext cx="3183468" cy="2387601"/>
          </a:xfrm>
          <a:prstGeom prst="rect">
            <a:avLst/>
          </a:prstGeom>
        </p:spPr>
      </p:pic>
      <p:sp>
        <p:nvSpPr>
          <p:cNvPr id="8" name="TextBox 7"/>
          <p:cNvSpPr txBox="1"/>
          <p:nvPr/>
        </p:nvSpPr>
        <p:spPr>
          <a:xfrm>
            <a:off x="254000" y="2810933"/>
            <a:ext cx="1151467" cy="461665"/>
          </a:xfrm>
          <a:prstGeom prst="rect">
            <a:avLst/>
          </a:prstGeom>
          <a:noFill/>
        </p:spPr>
        <p:txBody>
          <a:bodyPr wrap="square" rtlCol="0">
            <a:spAutoFit/>
          </a:bodyPr>
          <a:lstStyle/>
          <a:p>
            <a:r>
              <a:rPr lang="en-US" sz="2400" dirty="0" smtClean="0"/>
              <a:t>1 x 1</a:t>
            </a:r>
            <a:endParaRPr lang="en-US" sz="2400" dirty="0"/>
          </a:p>
        </p:txBody>
      </p:sp>
      <p:sp>
        <p:nvSpPr>
          <p:cNvPr id="9" name="TextBox 8"/>
          <p:cNvSpPr txBox="1"/>
          <p:nvPr/>
        </p:nvSpPr>
        <p:spPr>
          <a:xfrm>
            <a:off x="270936" y="5029159"/>
            <a:ext cx="1151467" cy="461665"/>
          </a:xfrm>
          <a:prstGeom prst="rect">
            <a:avLst/>
          </a:prstGeom>
          <a:noFill/>
        </p:spPr>
        <p:txBody>
          <a:bodyPr wrap="square" rtlCol="0">
            <a:spAutoFit/>
          </a:bodyPr>
          <a:lstStyle/>
          <a:p>
            <a:r>
              <a:rPr lang="en-US" sz="2400" dirty="0"/>
              <a:t>5</a:t>
            </a:r>
            <a:r>
              <a:rPr lang="en-US" sz="2400" dirty="0" smtClean="0"/>
              <a:t> x 5</a:t>
            </a:r>
            <a:endParaRPr lang="en-US" sz="2400" dirty="0"/>
          </a:p>
        </p:txBody>
      </p:sp>
    </p:spTree>
    <p:extLst>
      <p:ext uri="{BB962C8B-B14F-4D97-AF65-F5344CB8AC3E}">
        <p14:creationId xmlns:p14="http://schemas.microsoft.com/office/powerpoint/2010/main" val="331086530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Refining proposals:</a:t>
            </a:r>
            <a:br>
              <a:rPr lang="en-US" dirty="0" smtClean="0"/>
            </a:br>
            <a:r>
              <a:rPr lang="en-US" dirty="0" err="1" smtClean="0"/>
              <a:t>Finetuning</a:t>
            </a:r>
            <a:r>
              <a:rPr lang="en-US" dirty="0" smtClean="0"/>
              <a:t> and </a:t>
            </a:r>
            <a:r>
              <a:rPr lang="en-US" dirty="0" err="1" smtClean="0"/>
              <a:t>bbox</a:t>
            </a:r>
            <a:r>
              <a:rPr lang="en-US" dirty="0" smtClean="0"/>
              <a:t> regression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5171079"/>
              </p:ext>
            </p:extLst>
          </p:nvPr>
        </p:nvGraphicFramePr>
        <p:xfrm>
          <a:off x="457200" y="1600200"/>
          <a:ext cx="8229600" cy="1828800"/>
        </p:xfrm>
        <a:graphic>
          <a:graphicData uri="http://schemas.openxmlformats.org/drawingml/2006/table">
            <a:tbl>
              <a:tblPr firstRow="1" bandRow="1">
                <a:tableStyleId>{2D5ABB26-0587-4C30-8999-92F81FD0307C}</a:tableStyleId>
              </a:tblPr>
              <a:tblGrid>
                <a:gridCol w="2844800"/>
                <a:gridCol w="2641600"/>
                <a:gridCol w="2743200"/>
              </a:tblGrid>
              <a:tr h="370840">
                <a:tc>
                  <a:txBody>
                    <a:bodyPr/>
                    <a:lstStyle/>
                    <a:p>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err="1" smtClean="0"/>
                        <a:t>AP</a:t>
                      </a:r>
                      <a:r>
                        <a:rPr lang="en-US" sz="2400" baseline="30000" dirty="0" err="1" smtClean="0"/>
                        <a:t>r</a:t>
                      </a:r>
                      <a:r>
                        <a:rPr lang="en-US" sz="2400" dirty="0" smtClean="0"/>
                        <a:t> at 0.5</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err="1" smtClean="0"/>
                        <a:t>AP</a:t>
                      </a:r>
                      <a:r>
                        <a:rPr lang="en-US" sz="2400" baseline="30000" dirty="0" err="1" smtClean="0"/>
                        <a:t>r</a:t>
                      </a:r>
                      <a:r>
                        <a:rPr lang="en-US" sz="2400" dirty="0" smtClean="0"/>
                        <a:t> at 0.7</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sz="2400" dirty="0" err="1" smtClean="0"/>
                        <a:t>Hypercolumn</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51.2</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31.6</a:t>
                      </a:r>
                      <a:endParaRPr lang="en-US" sz="2400" dirty="0"/>
                    </a:p>
                  </a:txBody>
                  <a:tcPr>
                    <a:lnT w="12700" cap="flat" cmpd="sng" algn="ctr">
                      <a:solidFill>
                        <a:scrgbClr r="0" g="0" b="0"/>
                      </a:solidFill>
                      <a:prstDash val="solid"/>
                      <a:round/>
                      <a:headEnd type="none" w="med" len="med"/>
                      <a:tailEnd type="none" w="med" len="med"/>
                    </a:lnT>
                  </a:tcPr>
                </a:tc>
              </a:tr>
              <a:tr h="370840">
                <a:tc>
                  <a:txBody>
                    <a:bodyPr/>
                    <a:lstStyle/>
                    <a:p>
                      <a:r>
                        <a:rPr lang="en-US" sz="2400" dirty="0" smtClean="0"/>
                        <a:t>+</a:t>
                      </a:r>
                      <a:r>
                        <a:rPr lang="en-US" sz="2400" dirty="0" err="1" smtClean="0"/>
                        <a:t>Bbox</a:t>
                      </a:r>
                      <a:r>
                        <a:rPr lang="en-US" sz="2400" baseline="0" dirty="0" smtClean="0"/>
                        <a:t> Regression</a:t>
                      </a:r>
                      <a:endParaRPr lang="en-US" sz="2400" dirty="0"/>
                    </a:p>
                  </a:txBody>
                  <a:tcPr/>
                </a:tc>
                <a:tc>
                  <a:txBody>
                    <a:bodyPr/>
                    <a:lstStyle/>
                    <a:p>
                      <a:r>
                        <a:rPr lang="en-US" sz="2400" b="0" dirty="0" smtClean="0"/>
                        <a:t>51.9</a:t>
                      </a:r>
                      <a:endParaRPr lang="en-US" sz="2400" b="0" dirty="0"/>
                    </a:p>
                  </a:txBody>
                  <a:tcPr/>
                </a:tc>
                <a:tc>
                  <a:txBody>
                    <a:bodyPr/>
                    <a:lstStyle/>
                    <a:p>
                      <a:r>
                        <a:rPr lang="en-US" sz="2400" dirty="0" smtClean="0"/>
                        <a:t>32.4</a:t>
                      </a:r>
                      <a:endParaRPr lang="en-US" sz="2400" dirty="0"/>
                    </a:p>
                  </a:txBody>
                  <a:tcPr/>
                </a:tc>
              </a:tr>
              <a:tr h="370840">
                <a:tc>
                  <a:txBody>
                    <a:bodyPr/>
                    <a:lstStyle/>
                    <a:p>
                      <a:r>
                        <a:rPr lang="en-US" sz="2400" dirty="0" smtClean="0"/>
                        <a:t>+</a:t>
                      </a:r>
                      <a:r>
                        <a:rPr lang="en-US" sz="2400" dirty="0" err="1" smtClean="0"/>
                        <a:t>Bbox</a:t>
                      </a:r>
                      <a:r>
                        <a:rPr lang="en-US" sz="2400" dirty="0" smtClean="0"/>
                        <a:t> </a:t>
                      </a:r>
                      <a:r>
                        <a:rPr lang="en-US" sz="2400" dirty="0" err="1" smtClean="0"/>
                        <a:t>Regression+FT</a:t>
                      </a:r>
                      <a:endParaRPr lang="en-US" sz="2400" dirty="0"/>
                    </a:p>
                  </a:txBody>
                  <a:tcPr>
                    <a:lnB w="12700" cap="flat" cmpd="sng" algn="ctr">
                      <a:solidFill>
                        <a:scrgbClr r="0" g="0" b="0"/>
                      </a:solidFill>
                      <a:prstDash val="solid"/>
                      <a:round/>
                      <a:headEnd type="none" w="med" len="med"/>
                      <a:tailEnd type="none" w="med" len="med"/>
                    </a:lnB>
                  </a:tcPr>
                </a:tc>
                <a:tc>
                  <a:txBody>
                    <a:bodyPr/>
                    <a:lstStyle/>
                    <a:p>
                      <a:r>
                        <a:rPr lang="en-US" sz="2400" b="1" dirty="0" smtClean="0"/>
                        <a:t>52.8</a:t>
                      </a:r>
                      <a:endParaRPr lang="en-US" sz="2400" b="1" dirty="0"/>
                    </a:p>
                  </a:txBody>
                  <a:tcPr>
                    <a:lnB w="12700" cap="flat" cmpd="sng" algn="ctr">
                      <a:solidFill>
                        <a:scrgbClr r="0" g="0" b="0"/>
                      </a:solidFill>
                      <a:prstDash val="solid"/>
                      <a:round/>
                      <a:headEnd type="none" w="med" len="med"/>
                      <a:tailEnd type="none" w="med" len="med"/>
                    </a:lnB>
                  </a:tcPr>
                </a:tc>
                <a:tc>
                  <a:txBody>
                    <a:bodyPr/>
                    <a:lstStyle/>
                    <a:p>
                      <a:r>
                        <a:rPr lang="en-US" sz="2400" b="1" dirty="0" smtClean="0"/>
                        <a:t>33.7</a:t>
                      </a:r>
                      <a:endParaRPr lang="en-US" sz="2400" b="1" dirty="0"/>
                    </a:p>
                  </a:txBody>
                  <a:tcPr>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2639611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Segmenting </a:t>
            </a:r>
            <a:r>
              <a:rPr lang="en-US" dirty="0" err="1" smtClean="0"/>
              <a:t>bbox</a:t>
            </a:r>
            <a:r>
              <a:rPr lang="en-US" dirty="0" smtClean="0"/>
              <a:t> detections </a:t>
            </a:r>
            <a:endParaRPr lang="en-US" dirty="0"/>
          </a:p>
        </p:txBody>
      </p:sp>
      <p:pic>
        <p:nvPicPr>
          <p:cNvPr id="5" name="Picture 4" descr="2008_003055_27_27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67" y="1417638"/>
            <a:ext cx="2924659" cy="2193494"/>
          </a:xfrm>
          <a:prstGeom prst="rect">
            <a:avLst/>
          </a:prstGeom>
        </p:spPr>
      </p:pic>
      <p:pic>
        <p:nvPicPr>
          <p:cNvPr id="6" name="Picture 5" descr="2008_003379_26_304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599" y="1620838"/>
            <a:ext cx="3293534" cy="2193494"/>
          </a:xfrm>
          <a:prstGeom prst="rect">
            <a:avLst/>
          </a:prstGeom>
        </p:spPr>
      </p:pic>
      <p:pic>
        <p:nvPicPr>
          <p:cNvPr id="7" name="Picture 6" descr="2008_003211_11_273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3765" y="1178332"/>
            <a:ext cx="2053167" cy="2343798"/>
          </a:xfrm>
          <a:prstGeom prst="rect">
            <a:avLst/>
          </a:prstGeom>
        </p:spPr>
      </p:pic>
      <p:pic>
        <p:nvPicPr>
          <p:cNvPr id="8" name="Picture 7" descr="2010_003613_32_1511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4480335"/>
            <a:ext cx="3183466" cy="1687237"/>
          </a:xfrm>
          <a:prstGeom prst="rect">
            <a:avLst/>
          </a:prstGeom>
        </p:spPr>
      </p:pic>
      <p:pic>
        <p:nvPicPr>
          <p:cNvPr id="10" name="Picture 9" descr="2008_007955_31_742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8466" y="4227793"/>
            <a:ext cx="3217333" cy="2129875"/>
          </a:xfrm>
          <a:prstGeom prst="rect">
            <a:avLst/>
          </a:prstGeom>
        </p:spPr>
      </p:pic>
    </p:spTree>
    <p:extLst>
      <p:ext uri="{BB962C8B-B14F-4D97-AF65-F5344CB8AC3E}">
        <p14:creationId xmlns:p14="http://schemas.microsoft.com/office/powerpoint/2010/main" val="319719477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Segmenting </a:t>
            </a:r>
            <a:r>
              <a:rPr lang="en-US" dirty="0" err="1" smtClean="0"/>
              <a:t>bbox</a:t>
            </a:r>
            <a:r>
              <a:rPr lang="en-US" dirty="0" smtClean="0"/>
              <a:t> detections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89977399"/>
              </p:ext>
            </p:extLst>
          </p:nvPr>
        </p:nvGraphicFramePr>
        <p:xfrm>
          <a:off x="457200" y="1600200"/>
          <a:ext cx="8229600" cy="3383280"/>
        </p:xfrm>
        <a:graphic>
          <a:graphicData uri="http://schemas.openxmlformats.org/drawingml/2006/table">
            <a:tbl>
              <a:tblPr firstRow="1" bandRow="1">
                <a:tableStyleId>{2D5ABB26-0587-4C30-8999-92F81FD0307C}</a:tableStyleId>
              </a:tblPr>
              <a:tblGrid>
                <a:gridCol w="2607733"/>
                <a:gridCol w="1507065"/>
                <a:gridCol w="2057401"/>
                <a:gridCol w="2057401"/>
              </a:tblGrid>
              <a:tr h="370840">
                <a:tc>
                  <a:txBody>
                    <a:bodyPr/>
                    <a:lstStyle/>
                    <a:p>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t>Network</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err="1" smtClean="0"/>
                        <a:t>APr</a:t>
                      </a:r>
                      <a:r>
                        <a:rPr lang="en-US" sz="2400" dirty="0" smtClean="0"/>
                        <a:t> at 0.5</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err="1" smtClean="0"/>
                        <a:t>APr</a:t>
                      </a:r>
                      <a:r>
                        <a:rPr lang="en-US" sz="2400" dirty="0" smtClean="0"/>
                        <a:t> at 0.7</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18067">
                <a:tc>
                  <a:txBody>
                    <a:bodyPr/>
                    <a:lstStyle/>
                    <a:p>
                      <a:r>
                        <a:rPr lang="en-US" sz="2400" baseline="0" dirty="0" smtClean="0"/>
                        <a:t>Classify segments</a:t>
                      </a:r>
                      <a:br>
                        <a:rPr lang="en-US" sz="2400" baseline="0" dirty="0" smtClean="0"/>
                      </a:br>
                      <a:r>
                        <a:rPr lang="en-US" sz="2400" baseline="0" dirty="0" smtClean="0"/>
                        <a:t>+ Refine</a:t>
                      </a:r>
                    </a:p>
                  </a:txBody>
                  <a:tcPr>
                    <a:lnT w="12700" cap="flat" cmpd="sng" algn="ctr">
                      <a:solidFill>
                        <a:scrgbClr r="0" g="0" b="0"/>
                      </a:solidFill>
                      <a:prstDash val="solid"/>
                      <a:round/>
                      <a:headEnd type="none" w="med" len="med"/>
                      <a:tailEnd type="none" w="med" len="med"/>
                    </a:lnT>
                  </a:tcPr>
                </a:tc>
                <a:tc>
                  <a:txBody>
                    <a:bodyPr/>
                    <a:lstStyle/>
                    <a:p>
                      <a:r>
                        <a:rPr lang="en-US" sz="2400" dirty="0" smtClean="0"/>
                        <a:t>T-net[1]</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51.9</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32.4</a:t>
                      </a:r>
                      <a:endParaRPr lang="en-US" sz="2400" dirty="0"/>
                    </a:p>
                  </a:txBody>
                  <a:tcPr>
                    <a:lnT w="12700" cap="flat" cmpd="sng" algn="ctr">
                      <a:solidFill>
                        <a:scrgbClr r="0" g="0" b="0"/>
                      </a:solidFill>
                      <a:prstDash val="solid"/>
                      <a:round/>
                      <a:headEnd type="none" w="med" len="med"/>
                      <a:tailEnd type="none" w="med" len="med"/>
                    </a:lnT>
                  </a:tcPr>
                </a:tc>
              </a:tr>
              <a:tr h="370840">
                <a:tc>
                  <a:txBody>
                    <a:bodyPr/>
                    <a:lstStyle/>
                    <a:p>
                      <a:r>
                        <a:rPr lang="en-US" sz="2400" baseline="0" dirty="0" smtClean="0"/>
                        <a:t>Segment </a:t>
                      </a:r>
                      <a:r>
                        <a:rPr lang="en-US" sz="2400" baseline="0" dirty="0" err="1" smtClean="0"/>
                        <a:t>bbox</a:t>
                      </a:r>
                      <a:r>
                        <a:rPr lang="en-US" sz="2400" baseline="0" dirty="0" smtClean="0"/>
                        <a:t> detections</a:t>
                      </a:r>
                    </a:p>
                  </a:txBody>
                  <a:tcPr/>
                </a:tc>
                <a:tc>
                  <a:txBody>
                    <a:bodyPr/>
                    <a:lstStyle/>
                    <a:p>
                      <a:r>
                        <a:rPr lang="en-US" sz="2400" dirty="0" smtClean="0"/>
                        <a:t>T-net</a:t>
                      </a:r>
                      <a:endParaRPr lang="en-US" sz="2400" dirty="0"/>
                    </a:p>
                  </a:txBody>
                  <a:tcPr/>
                </a:tc>
                <a:tc>
                  <a:txBody>
                    <a:bodyPr/>
                    <a:lstStyle/>
                    <a:p>
                      <a:r>
                        <a:rPr lang="en-US" sz="2400" dirty="0" smtClean="0"/>
                        <a:t>49.1</a:t>
                      </a:r>
                      <a:endParaRPr lang="en-US" sz="2400" dirty="0"/>
                    </a:p>
                  </a:txBody>
                  <a:tcPr/>
                </a:tc>
                <a:tc>
                  <a:txBody>
                    <a:bodyPr/>
                    <a:lstStyle/>
                    <a:p>
                      <a:r>
                        <a:rPr lang="en-US" sz="2400" dirty="0" smtClean="0"/>
                        <a:t>29.1</a:t>
                      </a:r>
                      <a:endParaRPr lang="en-US" sz="2400" dirty="0"/>
                    </a:p>
                  </a:txBody>
                  <a:tcPr/>
                </a:tc>
              </a:tr>
              <a:tr h="370840">
                <a:tc>
                  <a:txBody>
                    <a:bodyPr/>
                    <a:lstStyle/>
                    <a:p>
                      <a:r>
                        <a:rPr lang="en-US" sz="2400" baseline="0" dirty="0" smtClean="0"/>
                        <a:t>Segment </a:t>
                      </a:r>
                      <a:r>
                        <a:rPr lang="en-US" sz="2400" baseline="0" dirty="0" err="1" smtClean="0"/>
                        <a:t>bbox</a:t>
                      </a:r>
                      <a:r>
                        <a:rPr lang="en-US" sz="2400" baseline="0" dirty="0" smtClean="0"/>
                        <a:t> detections</a:t>
                      </a:r>
                    </a:p>
                  </a:txBody>
                  <a:tcPr>
                    <a:lnB w="12700" cap="flat" cmpd="sng" algn="ctr">
                      <a:solidFill>
                        <a:scrgbClr r="0" g="0" b="0"/>
                      </a:solidFill>
                      <a:prstDash val="solid"/>
                      <a:round/>
                      <a:headEnd type="none" w="med" len="med"/>
                      <a:tailEnd type="none" w="med" len="med"/>
                    </a:lnB>
                  </a:tcPr>
                </a:tc>
                <a:tc>
                  <a:txBody>
                    <a:bodyPr/>
                    <a:lstStyle/>
                    <a:p>
                      <a:r>
                        <a:rPr lang="en-US" sz="2400" dirty="0" smtClean="0"/>
                        <a:t>O-net[2]</a:t>
                      </a:r>
                      <a:endParaRPr lang="en-US" sz="2400" dirty="0"/>
                    </a:p>
                  </a:txBody>
                  <a:tcPr>
                    <a:lnB w="12700" cap="flat" cmpd="sng" algn="ctr">
                      <a:solidFill>
                        <a:scrgbClr r="0" g="0" b="0"/>
                      </a:solidFill>
                      <a:prstDash val="solid"/>
                      <a:round/>
                      <a:headEnd type="none" w="med" len="med"/>
                      <a:tailEnd type="none" w="med" len="med"/>
                    </a:lnB>
                  </a:tcPr>
                </a:tc>
                <a:tc>
                  <a:txBody>
                    <a:bodyPr/>
                    <a:lstStyle/>
                    <a:p>
                      <a:r>
                        <a:rPr lang="en-US" sz="2400" dirty="0" smtClean="0"/>
                        <a:t>56.5</a:t>
                      </a:r>
                      <a:endParaRPr lang="en-US" sz="2400" dirty="0"/>
                    </a:p>
                  </a:txBody>
                  <a:tcPr>
                    <a:lnB w="12700" cap="flat" cmpd="sng" algn="ctr">
                      <a:solidFill>
                        <a:scrgbClr r="0" g="0" b="0"/>
                      </a:solidFill>
                      <a:prstDash val="solid"/>
                      <a:round/>
                      <a:headEnd type="none" w="med" len="med"/>
                      <a:tailEnd type="none" w="med" len="med"/>
                    </a:lnB>
                  </a:tcPr>
                </a:tc>
                <a:tc>
                  <a:txBody>
                    <a:bodyPr/>
                    <a:lstStyle/>
                    <a:p>
                      <a:r>
                        <a:rPr lang="en-US" sz="2400" dirty="0" smtClean="0"/>
                        <a:t>37.0</a:t>
                      </a:r>
                      <a:endParaRPr lang="en-US" sz="2400" dirty="0"/>
                    </a:p>
                  </a:txBody>
                  <a:tcPr>
                    <a:lnB w="12700" cap="flat" cmpd="sng" algn="ctr">
                      <a:solidFill>
                        <a:scrgbClr r="0" g="0" b="0"/>
                      </a:solidFill>
                      <a:prstDash val="solid"/>
                      <a:round/>
                      <a:headEnd type="none" w="med" len="med"/>
                      <a:tailEnd type="none" w="med" len="med"/>
                    </a:lnB>
                  </a:tcPr>
                </a:tc>
              </a:tr>
              <a:tr h="370840">
                <a:tc>
                  <a:txBody>
                    <a:bodyPr/>
                    <a:lstStyle/>
                    <a:p>
                      <a:endParaRPr lang="en-US" sz="2400" dirty="0"/>
                    </a:p>
                  </a:txBody>
                  <a:tcPr>
                    <a:lnT w="12700" cap="flat" cmpd="sng" algn="ctr">
                      <a:solidFill>
                        <a:scrgbClr r="0" g="0" b="0"/>
                      </a:solidFill>
                      <a:prstDash val="solid"/>
                      <a:round/>
                      <a:headEnd type="none" w="med" len="med"/>
                      <a:tailEnd type="none" w="med" len="med"/>
                    </a:lnT>
                  </a:tcPr>
                </a:tc>
                <a:tc>
                  <a:txBody>
                    <a:bodyPr/>
                    <a:lstStyle/>
                    <a:p>
                      <a:endParaRPr lang="en-US" sz="2400" dirty="0"/>
                    </a:p>
                  </a:txBody>
                  <a:tcPr>
                    <a:lnT w="12700" cap="flat" cmpd="sng" algn="ctr">
                      <a:solidFill>
                        <a:scrgbClr r="0" g="0" b="0"/>
                      </a:solidFill>
                      <a:prstDash val="solid"/>
                      <a:round/>
                      <a:headEnd type="none" w="med" len="med"/>
                      <a:tailEnd type="none" w="med" len="med"/>
                    </a:lnT>
                  </a:tcPr>
                </a:tc>
                <a:tc>
                  <a:txBody>
                    <a:bodyPr/>
                    <a:lstStyle/>
                    <a:p>
                      <a:endParaRPr lang="en-US" sz="2400"/>
                    </a:p>
                  </a:txBody>
                  <a:tcPr>
                    <a:lnT w="12700" cap="flat" cmpd="sng" algn="ctr">
                      <a:solidFill>
                        <a:scrgbClr r="0" g="0" b="0"/>
                      </a:solidFill>
                      <a:prstDash val="solid"/>
                      <a:round/>
                      <a:headEnd type="none" w="med" len="med"/>
                      <a:tailEnd type="none" w="med" len="med"/>
                    </a:lnT>
                  </a:tcPr>
                </a:tc>
                <a:tc>
                  <a:txBody>
                    <a:bodyPr/>
                    <a:lstStyle/>
                    <a:p>
                      <a:endParaRPr lang="en-US" sz="2400" dirty="0"/>
                    </a:p>
                  </a:txBody>
                  <a:tcPr>
                    <a:lnT w="12700" cap="flat" cmpd="sng" algn="ctr">
                      <a:solidFill>
                        <a:scrgbClr r="0" g="0" b="0"/>
                      </a:solidFill>
                      <a:prstDash val="solid"/>
                      <a:round/>
                      <a:headEnd type="none" w="med" len="med"/>
                      <a:tailEnd type="none" w="med" len="med"/>
                    </a:lnT>
                  </a:tcPr>
                </a:tc>
              </a:tr>
            </a:tbl>
          </a:graphicData>
        </a:graphic>
      </p:graphicFrame>
      <p:sp>
        <p:nvSpPr>
          <p:cNvPr id="5" name="TextBox 4"/>
          <p:cNvSpPr txBox="1"/>
          <p:nvPr/>
        </p:nvSpPr>
        <p:spPr>
          <a:xfrm>
            <a:off x="0" y="5808136"/>
            <a:ext cx="9144000" cy="1077218"/>
          </a:xfrm>
          <a:prstGeom prst="rect">
            <a:avLst/>
          </a:prstGeom>
          <a:noFill/>
        </p:spPr>
        <p:txBody>
          <a:bodyPr wrap="square" rtlCol="0">
            <a:spAutoFit/>
          </a:bodyPr>
          <a:lstStyle/>
          <a:p>
            <a:pPr marL="342900" indent="-342900">
              <a:buFont typeface="+mj-lt"/>
              <a:buAutoNum type="arabicPeriod"/>
            </a:pPr>
            <a:r>
              <a:rPr lang="en-US" sz="1600" dirty="0"/>
              <a:t>A. </a:t>
            </a:r>
            <a:r>
              <a:rPr lang="en-US" sz="1600" dirty="0" err="1"/>
              <a:t>Krizhevsky</a:t>
            </a:r>
            <a:r>
              <a:rPr lang="en-US" sz="1600" dirty="0"/>
              <a:t>, I. </a:t>
            </a:r>
            <a:r>
              <a:rPr lang="en-US" sz="1600" dirty="0" err="1"/>
              <a:t>Sutskever</a:t>
            </a:r>
            <a:r>
              <a:rPr lang="en-US" sz="1600" dirty="0"/>
              <a:t> and G. E. Hinton. </a:t>
            </a:r>
            <a:r>
              <a:rPr lang="en-US" sz="1600" dirty="0" err="1"/>
              <a:t>Imagenet</a:t>
            </a:r>
            <a:r>
              <a:rPr lang="en-US" sz="1600" dirty="0"/>
              <a:t> classification with deep convolutional networks. NIPS(2012)</a:t>
            </a:r>
          </a:p>
          <a:p>
            <a:pPr marL="342900" indent="-342900">
              <a:buFont typeface="+mj-lt"/>
              <a:buAutoNum type="arabicPeriod"/>
            </a:pPr>
            <a:r>
              <a:rPr lang="en-US" sz="1600" dirty="0" smtClean="0"/>
              <a:t>K. </a:t>
            </a:r>
            <a:r>
              <a:rPr lang="en-US" sz="1600" dirty="0" err="1" smtClean="0"/>
              <a:t>Simonyan</a:t>
            </a:r>
            <a:r>
              <a:rPr lang="en-US" sz="1600" dirty="0"/>
              <a:t> </a:t>
            </a:r>
            <a:r>
              <a:rPr lang="en-US" sz="1600" dirty="0" smtClean="0"/>
              <a:t>and A. </a:t>
            </a:r>
            <a:r>
              <a:rPr lang="en-US" sz="1600" dirty="0" err="1" smtClean="0"/>
              <a:t>Zisserman</a:t>
            </a:r>
            <a:r>
              <a:rPr lang="en-US" sz="1600" dirty="0" smtClean="0"/>
              <a:t>. Very deep convolutional networks for large-scale image recognition. </a:t>
            </a:r>
            <a:r>
              <a:rPr lang="en-US" sz="1600" dirty="0" err="1" smtClean="0"/>
              <a:t>arXiv</a:t>
            </a:r>
            <a:r>
              <a:rPr lang="en-US" sz="1600" dirty="0" smtClean="0"/>
              <a:t> preprint arXiv:1409.1556, 2014</a:t>
            </a:r>
            <a:endParaRPr lang="en-US" sz="1600" dirty="0"/>
          </a:p>
        </p:txBody>
      </p:sp>
      <p:sp>
        <p:nvSpPr>
          <p:cNvPr id="3" name="Rectangle 2"/>
          <p:cNvSpPr/>
          <p:nvPr/>
        </p:nvSpPr>
        <p:spPr>
          <a:xfrm>
            <a:off x="457200" y="2929467"/>
            <a:ext cx="8229600" cy="778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p:cNvSpPr/>
          <p:nvPr/>
        </p:nvSpPr>
        <p:spPr>
          <a:xfrm>
            <a:off x="457200" y="3708400"/>
            <a:ext cx="8229600" cy="12750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222053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Segment + Rescore</a:t>
            </a:r>
            <a:endParaRPr lang="en-US" dirty="0"/>
          </a:p>
        </p:txBody>
      </p:sp>
      <p:pic>
        <p:nvPicPr>
          <p:cNvPr id="4" name="Content Placeholder 3" descr="Rescore.pdf"/>
          <p:cNvPicPr>
            <a:picLocks noGrp="1" noChangeAspect="1"/>
          </p:cNvPicPr>
          <p:nvPr>
            <p:ph idx="1"/>
          </p:nvPr>
        </p:nvPicPr>
        <p:blipFill>
          <a:blip r:embed="rId3">
            <a:extLst>
              <a:ext uri="{28A0092B-C50C-407E-A947-70E740481C1C}">
                <a14:useLocalDpi xmlns:a14="http://schemas.microsoft.com/office/drawing/2010/main" val="0"/>
              </a:ext>
            </a:extLst>
          </a:blip>
          <a:srcRect l="-9801" r="-9801"/>
          <a:stretch>
            <a:fillRect/>
          </a:stretch>
        </p:blipFill>
        <p:spPr>
          <a:prstGeom prst="rect">
            <a:avLst/>
          </a:prstGeom>
        </p:spPr>
      </p:pic>
      <p:sp>
        <p:nvSpPr>
          <p:cNvPr id="3" name="Rectangle 2"/>
          <p:cNvSpPr/>
          <p:nvPr/>
        </p:nvSpPr>
        <p:spPr>
          <a:xfrm>
            <a:off x="2709334" y="1600200"/>
            <a:ext cx="2760134" cy="1837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17067" y="1600200"/>
            <a:ext cx="2878666" cy="23283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982133" y="2861733"/>
            <a:ext cx="7213599" cy="2218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134533" y="5080000"/>
            <a:ext cx="7213599" cy="10461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982133" y="1600200"/>
            <a:ext cx="1981200" cy="14478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9857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20329501"/>
              </p:ext>
            </p:extLst>
          </p:nvPr>
        </p:nvGraphicFramePr>
        <p:xfrm>
          <a:off x="457200" y="1600200"/>
          <a:ext cx="8229600" cy="4206240"/>
        </p:xfrm>
        <a:graphic>
          <a:graphicData uri="http://schemas.openxmlformats.org/drawingml/2006/table">
            <a:tbl>
              <a:tblPr firstRow="1" bandRow="1">
                <a:tableStyleId>{2D5ABB26-0587-4C30-8999-92F81FD0307C}</a:tableStyleId>
              </a:tblPr>
              <a:tblGrid>
                <a:gridCol w="2607733"/>
                <a:gridCol w="1507065"/>
                <a:gridCol w="2057401"/>
                <a:gridCol w="2057401"/>
              </a:tblGrid>
              <a:tr h="370840">
                <a:tc>
                  <a:txBody>
                    <a:bodyPr/>
                    <a:lstStyle/>
                    <a:p>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t>Network</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err="1" smtClean="0"/>
                        <a:t>APr</a:t>
                      </a:r>
                      <a:r>
                        <a:rPr lang="en-US" sz="2400" dirty="0" smtClean="0"/>
                        <a:t> at 0.5</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err="1" smtClean="0"/>
                        <a:t>APr</a:t>
                      </a:r>
                      <a:r>
                        <a:rPr lang="en-US" sz="2400" dirty="0" smtClean="0"/>
                        <a:t> at 0.7</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18067">
                <a:tc>
                  <a:txBody>
                    <a:bodyPr/>
                    <a:lstStyle/>
                    <a:p>
                      <a:r>
                        <a:rPr lang="en-US" sz="2400" baseline="0" dirty="0" smtClean="0"/>
                        <a:t>Classify segments</a:t>
                      </a:r>
                      <a:br>
                        <a:rPr lang="en-US" sz="2400" baseline="0" dirty="0" smtClean="0"/>
                      </a:br>
                      <a:r>
                        <a:rPr lang="en-US" sz="2400" baseline="0" dirty="0" smtClean="0"/>
                        <a:t>+ Refine</a:t>
                      </a:r>
                    </a:p>
                  </a:txBody>
                  <a:tcPr>
                    <a:lnT w="12700" cap="flat" cmpd="sng" algn="ctr">
                      <a:solidFill>
                        <a:scrgbClr r="0" g="0" b="0"/>
                      </a:solidFill>
                      <a:prstDash val="solid"/>
                      <a:round/>
                      <a:headEnd type="none" w="med" len="med"/>
                      <a:tailEnd type="none" w="med" len="med"/>
                    </a:lnT>
                  </a:tcPr>
                </a:tc>
                <a:tc>
                  <a:txBody>
                    <a:bodyPr/>
                    <a:lstStyle/>
                    <a:p>
                      <a:r>
                        <a:rPr lang="en-US" sz="2400" dirty="0" smtClean="0"/>
                        <a:t>T-net[1]</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51.9</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32.4</a:t>
                      </a:r>
                      <a:endParaRPr lang="en-US" sz="2400" dirty="0"/>
                    </a:p>
                  </a:txBody>
                  <a:tcPr>
                    <a:lnT w="12700" cap="flat" cmpd="sng" algn="ctr">
                      <a:solidFill>
                        <a:scrgbClr r="0" g="0" b="0"/>
                      </a:solidFill>
                      <a:prstDash val="solid"/>
                      <a:round/>
                      <a:headEnd type="none" w="med" len="med"/>
                      <a:tailEnd type="none" w="med" len="med"/>
                    </a:lnT>
                  </a:tcPr>
                </a:tc>
              </a:tr>
              <a:tr h="370840">
                <a:tc>
                  <a:txBody>
                    <a:bodyPr/>
                    <a:lstStyle/>
                    <a:p>
                      <a:r>
                        <a:rPr lang="en-US" sz="2400" dirty="0" smtClean="0"/>
                        <a:t>Segment </a:t>
                      </a:r>
                      <a:r>
                        <a:rPr lang="en-US" sz="2400" dirty="0" err="1" smtClean="0"/>
                        <a:t>bbox</a:t>
                      </a:r>
                      <a:r>
                        <a:rPr lang="en-US" sz="2400" dirty="0" smtClean="0"/>
                        <a:t> detections</a:t>
                      </a:r>
                      <a:endParaRPr lang="en-US" sz="2400" baseline="0" dirty="0" smtClean="0"/>
                    </a:p>
                  </a:txBody>
                  <a:tcPr/>
                </a:tc>
                <a:tc>
                  <a:txBody>
                    <a:bodyPr/>
                    <a:lstStyle/>
                    <a:p>
                      <a:r>
                        <a:rPr lang="en-US" sz="2400" dirty="0" smtClean="0"/>
                        <a:t>T-net</a:t>
                      </a:r>
                      <a:endParaRPr lang="en-US" sz="2400" dirty="0"/>
                    </a:p>
                  </a:txBody>
                  <a:tcPr/>
                </a:tc>
                <a:tc>
                  <a:txBody>
                    <a:bodyPr/>
                    <a:lstStyle/>
                    <a:p>
                      <a:r>
                        <a:rPr lang="en-US" sz="2400" dirty="0" smtClean="0"/>
                        <a:t>49.1</a:t>
                      </a:r>
                      <a:endParaRPr lang="en-US" sz="2400" dirty="0"/>
                    </a:p>
                  </a:txBody>
                  <a:tcPr/>
                </a:tc>
                <a:tc>
                  <a:txBody>
                    <a:bodyPr/>
                    <a:lstStyle/>
                    <a:p>
                      <a:r>
                        <a:rPr lang="en-US" sz="2400" dirty="0" smtClean="0"/>
                        <a:t>29.1</a:t>
                      </a:r>
                      <a:endParaRPr lang="en-US" sz="2400" dirty="0"/>
                    </a:p>
                  </a:txBody>
                  <a:tcPr/>
                </a:tc>
              </a:tr>
              <a:tr h="370840">
                <a:tc>
                  <a:txBody>
                    <a:bodyPr/>
                    <a:lstStyle/>
                    <a:p>
                      <a:r>
                        <a:rPr lang="en-US" sz="2400" dirty="0" smtClean="0"/>
                        <a:t>Segment </a:t>
                      </a:r>
                      <a:r>
                        <a:rPr lang="en-US" sz="2400" dirty="0" err="1" smtClean="0"/>
                        <a:t>bbox</a:t>
                      </a:r>
                      <a:r>
                        <a:rPr lang="en-US" sz="2400" dirty="0" smtClean="0"/>
                        <a:t> detections</a:t>
                      </a:r>
                      <a:endParaRPr lang="en-US" sz="2400" dirty="0"/>
                    </a:p>
                  </a:txBody>
                  <a:tcPr/>
                </a:tc>
                <a:tc>
                  <a:txBody>
                    <a:bodyPr/>
                    <a:lstStyle/>
                    <a:p>
                      <a:r>
                        <a:rPr lang="en-US" sz="2400" dirty="0" smtClean="0"/>
                        <a:t>O-net[2]</a:t>
                      </a:r>
                      <a:endParaRPr lang="en-US" sz="2400" dirty="0"/>
                    </a:p>
                  </a:txBody>
                  <a:tcPr/>
                </a:tc>
                <a:tc>
                  <a:txBody>
                    <a:bodyPr/>
                    <a:lstStyle/>
                    <a:p>
                      <a:r>
                        <a:rPr lang="en-US" sz="2400" dirty="0" smtClean="0"/>
                        <a:t>56.5</a:t>
                      </a:r>
                      <a:endParaRPr lang="en-US" sz="2400" dirty="0"/>
                    </a:p>
                  </a:txBody>
                  <a:tcPr/>
                </a:tc>
                <a:tc>
                  <a:txBody>
                    <a:bodyPr/>
                    <a:lstStyle/>
                    <a:p>
                      <a:r>
                        <a:rPr lang="en-US" sz="2400" dirty="0" smtClean="0"/>
                        <a:t>37.0</a:t>
                      </a:r>
                      <a:endParaRPr lang="en-US" sz="2400" dirty="0"/>
                    </a:p>
                  </a:txBody>
                  <a:tcPr/>
                </a:tc>
              </a:tr>
              <a:tr h="370840">
                <a:tc>
                  <a:txBody>
                    <a:bodyPr/>
                    <a:lstStyle/>
                    <a:p>
                      <a:r>
                        <a:rPr lang="en-US" sz="2400" baseline="0" dirty="0" smtClean="0"/>
                        <a:t>Segment </a:t>
                      </a:r>
                      <a:r>
                        <a:rPr lang="en-US" sz="2400" baseline="0" dirty="0" err="1" smtClean="0"/>
                        <a:t>bbox</a:t>
                      </a:r>
                      <a:r>
                        <a:rPr lang="en-US" sz="2400" baseline="0" dirty="0" smtClean="0"/>
                        <a:t/>
                      </a:r>
                      <a:br>
                        <a:rPr lang="en-US" sz="2400" baseline="0" dirty="0" smtClean="0"/>
                      </a:br>
                      <a:r>
                        <a:rPr lang="en-US" sz="2400" baseline="0" dirty="0" smtClean="0"/>
                        <a:t>+Rescore</a:t>
                      </a:r>
                      <a:endParaRPr lang="en-US" sz="2400" dirty="0"/>
                    </a:p>
                  </a:txBody>
                  <a:tcPr>
                    <a:lnB w="12700" cap="flat" cmpd="sng" algn="ctr">
                      <a:solidFill>
                        <a:scrgbClr r="0" g="0" b="0"/>
                      </a:solidFill>
                      <a:prstDash val="solid"/>
                      <a:round/>
                      <a:headEnd type="none" w="med" len="med"/>
                      <a:tailEnd type="none" w="med" len="med"/>
                    </a:lnB>
                  </a:tcPr>
                </a:tc>
                <a:tc>
                  <a:txBody>
                    <a:bodyPr/>
                    <a:lstStyle/>
                    <a:p>
                      <a:r>
                        <a:rPr lang="en-US" sz="2400" dirty="0" smtClean="0"/>
                        <a:t>O-net</a:t>
                      </a:r>
                      <a:endParaRPr lang="en-US" sz="2400" dirty="0"/>
                    </a:p>
                  </a:txBody>
                  <a:tcPr>
                    <a:lnB w="12700" cap="flat" cmpd="sng" algn="ctr">
                      <a:solidFill>
                        <a:scrgbClr r="0" g="0" b="0"/>
                      </a:solidFill>
                      <a:prstDash val="solid"/>
                      <a:round/>
                      <a:headEnd type="none" w="med" len="med"/>
                      <a:tailEnd type="none" w="med" len="med"/>
                    </a:lnB>
                  </a:tcPr>
                </a:tc>
                <a:tc>
                  <a:txBody>
                    <a:bodyPr/>
                    <a:lstStyle/>
                    <a:p>
                      <a:r>
                        <a:rPr lang="en-US" sz="2400" b="1" dirty="0" smtClean="0"/>
                        <a:t>60.0</a:t>
                      </a:r>
                      <a:endParaRPr lang="en-US" sz="2400" b="1" dirty="0"/>
                    </a:p>
                  </a:txBody>
                  <a:tcPr>
                    <a:lnB w="12700" cap="flat" cmpd="sng" algn="ctr">
                      <a:solidFill>
                        <a:scrgbClr r="0" g="0" b="0"/>
                      </a:solidFill>
                      <a:prstDash val="solid"/>
                      <a:round/>
                      <a:headEnd type="none" w="med" len="med"/>
                      <a:tailEnd type="none" w="med" len="med"/>
                    </a:lnB>
                  </a:tcPr>
                </a:tc>
                <a:tc>
                  <a:txBody>
                    <a:bodyPr/>
                    <a:lstStyle/>
                    <a:p>
                      <a:r>
                        <a:rPr lang="en-US" sz="2400" b="1" dirty="0" smtClean="0"/>
                        <a:t>40.4</a:t>
                      </a:r>
                      <a:endParaRPr lang="en-US" sz="2400" b="1" dirty="0"/>
                    </a:p>
                  </a:txBody>
                  <a:tcPr>
                    <a:lnB w="12700" cap="flat" cmpd="sng" algn="ctr">
                      <a:solidFill>
                        <a:scrgbClr r="0" g="0" b="0"/>
                      </a:solidFill>
                      <a:prstDash val="solid"/>
                      <a:round/>
                      <a:headEnd type="none" w="med" len="med"/>
                      <a:tailEnd type="none" w="med" len="med"/>
                    </a:lnB>
                  </a:tcPr>
                </a:tc>
              </a:tr>
              <a:tr h="370840">
                <a:tc>
                  <a:txBody>
                    <a:bodyPr/>
                    <a:lstStyle/>
                    <a:p>
                      <a:endParaRPr lang="en-US" sz="2400" dirty="0"/>
                    </a:p>
                  </a:txBody>
                  <a:tcPr>
                    <a:lnT w="12700" cap="flat" cmpd="sng" algn="ctr">
                      <a:solidFill>
                        <a:scrgbClr r="0" g="0" b="0"/>
                      </a:solidFill>
                      <a:prstDash val="solid"/>
                      <a:round/>
                      <a:headEnd type="none" w="med" len="med"/>
                      <a:tailEnd type="none" w="med" len="med"/>
                    </a:lnT>
                  </a:tcPr>
                </a:tc>
                <a:tc>
                  <a:txBody>
                    <a:bodyPr/>
                    <a:lstStyle/>
                    <a:p>
                      <a:endParaRPr lang="en-US" sz="2400" dirty="0"/>
                    </a:p>
                  </a:txBody>
                  <a:tcPr>
                    <a:lnT w="12700" cap="flat" cmpd="sng" algn="ctr">
                      <a:solidFill>
                        <a:scrgbClr r="0" g="0" b="0"/>
                      </a:solidFill>
                      <a:prstDash val="solid"/>
                      <a:round/>
                      <a:headEnd type="none" w="med" len="med"/>
                      <a:tailEnd type="none" w="med" len="med"/>
                    </a:lnT>
                  </a:tcPr>
                </a:tc>
                <a:tc>
                  <a:txBody>
                    <a:bodyPr/>
                    <a:lstStyle/>
                    <a:p>
                      <a:endParaRPr lang="en-US" sz="2400"/>
                    </a:p>
                  </a:txBody>
                  <a:tcPr>
                    <a:lnT w="12700" cap="flat" cmpd="sng" algn="ctr">
                      <a:solidFill>
                        <a:scrgbClr r="0" g="0" b="0"/>
                      </a:solidFill>
                      <a:prstDash val="solid"/>
                      <a:round/>
                      <a:headEnd type="none" w="med" len="med"/>
                      <a:tailEnd type="none" w="med" len="med"/>
                    </a:lnT>
                  </a:tcPr>
                </a:tc>
                <a:tc>
                  <a:txBody>
                    <a:bodyPr/>
                    <a:lstStyle/>
                    <a:p>
                      <a:endParaRPr lang="en-US" sz="2400" dirty="0"/>
                    </a:p>
                  </a:txBody>
                  <a:tcPr>
                    <a:lnT w="12700" cap="flat" cmpd="sng" algn="ctr">
                      <a:solidFill>
                        <a:scrgbClr r="0" g="0" b="0"/>
                      </a:solidFill>
                      <a:prstDash val="solid"/>
                      <a:round/>
                      <a:headEnd type="none" w="med" len="med"/>
                      <a:tailEnd type="none" w="med" len="med"/>
                    </a:lnT>
                  </a:tcPr>
                </a:tc>
              </a:tr>
            </a:tbl>
          </a:graphicData>
        </a:graphic>
      </p:graphicFrame>
      <p:sp>
        <p:nvSpPr>
          <p:cNvPr id="2" name="Title 1"/>
          <p:cNvSpPr>
            <a:spLocks noGrp="1"/>
          </p:cNvSpPr>
          <p:nvPr>
            <p:ph type="title"/>
          </p:nvPr>
        </p:nvSpPr>
        <p:spPr/>
        <p:txBody>
          <a:bodyPr/>
          <a:lstStyle/>
          <a:p>
            <a:r>
              <a:rPr lang="en-US" dirty="0" smtClean="0"/>
              <a:t>Segmenting </a:t>
            </a:r>
            <a:r>
              <a:rPr lang="en-US" dirty="0" err="1" smtClean="0"/>
              <a:t>bbox</a:t>
            </a:r>
            <a:r>
              <a:rPr lang="en-US" dirty="0" smtClean="0"/>
              <a:t> detections</a:t>
            </a:r>
            <a:endParaRPr lang="en-US" dirty="0"/>
          </a:p>
        </p:txBody>
      </p:sp>
      <p:sp>
        <p:nvSpPr>
          <p:cNvPr id="5" name="TextBox 4"/>
          <p:cNvSpPr txBox="1"/>
          <p:nvPr/>
        </p:nvSpPr>
        <p:spPr>
          <a:xfrm>
            <a:off x="0" y="5808136"/>
            <a:ext cx="9144000" cy="1077218"/>
          </a:xfrm>
          <a:prstGeom prst="rect">
            <a:avLst/>
          </a:prstGeom>
          <a:noFill/>
        </p:spPr>
        <p:txBody>
          <a:bodyPr wrap="square" rtlCol="0">
            <a:spAutoFit/>
          </a:bodyPr>
          <a:lstStyle/>
          <a:p>
            <a:pPr marL="342900" indent="-342900">
              <a:buFont typeface="+mj-lt"/>
              <a:buAutoNum type="arabicPeriod"/>
            </a:pPr>
            <a:r>
              <a:rPr lang="en-US" sz="1600" dirty="0"/>
              <a:t>A. </a:t>
            </a:r>
            <a:r>
              <a:rPr lang="en-US" sz="1600" dirty="0" err="1"/>
              <a:t>Krizhevsky</a:t>
            </a:r>
            <a:r>
              <a:rPr lang="en-US" sz="1600" dirty="0"/>
              <a:t>, I. </a:t>
            </a:r>
            <a:r>
              <a:rPr lang="en-US" sz="1600" dirty="0" err="1"/>
              <a:t>Sutskever</a:t>
            </a:r>
            <a:r>
              <a:rPr lang="en-US" sz="1600" dirty="0"/>
              <a:t> and G. E. Hinton. </a:t>
            </a:r>
            <a:r>
              <a:rPr lang="en-US" sz="1600" dirty="0" err="1"/>
              <a:t>Imagenet</a:t>
            </a:r>
            <a:r>
              <a:rPr lang="en-US" sz="1600" dirty="0"/>
              <a:t> classification with deep convolutional networks. NIPS(2012)</a:t>
            </a:r>
          </a:p>
          <a:p>
            <a:pPr marL="342900" indent="-342900">
              <a:buFont typeface="+mj-lt"/>
              <a:buAutoNum type="arabicPeriod"/>
            </a:pPr>
            <a:r>
              <a:rPr lang="en-US" sz="1600" dirty="0" smtClean="0"/>
              <a:t>K. </a:t>
            </a:r>
            <a:r>
              <a:rPr lang="en-US" sz="1600" dirty="0" err="1" smtClean="0"/>
              <a:t>Simonyan</a:t>
            </a:r>
            <a:r>
              <a:rPr lang="en-US" sz="1600" dirty="0"/>
              <a:t> </a:t>
            </a:r>
            <a:r>
              <a:rPr lang="en-US" sz="1600" dirty="0" smtClean="0"/>
              <a:t>and A. </a:t>
            </a:r>
            <a:r>
              <a:rPr lang="en-US" sz="1600" dirty="0" err="1" smtClean="0"/>
              <a:t>Zisserman</a:t>
            </a:r>
            <a:r>
              <a:rPr lang="en-US" sz="1600" dirty="0" smtClean="0"/>
              <a:t>. Very deep convolutional networks for large-scale image recognition. </a:t>
            </a:r>
            <a:r>
              <a:rPr lang="en-US" sz="1600" dirty="0" err="1" smtClean="0"/>
              <a:t>arXiv</a:t>
            </a:r>
            <a:r>
              <a:rPr lang="en-US" sz="1600" dirty="0" smtClean="0"/>
              <a:t> preprint arXiv:1409.1556, 2014</a:t>
            </a:r>
            <a:endParaRPr lang="en-US" sz="1600" dirty="0"/>
          </a:p>
        </p:txBody>
      </p:sp>
      <p:sp>
        <p:nvSpPr>
          <p:cNvPr id="8" name="Rectangle 7"/>
          <p:cNvSpPr/>
          <p:nvPr/>
        </p:nvSpPr>
        <p:spPr>
          <a:xfrm>
            <a:off x="457206" y="4538133"/>
            <a:ext cx="8229600" cy="126830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3813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results</a:t>
            </a:r>
            <a:endParaRPr lang="en-US" dirty="0"/>
          </a:p>
        </p:txBody>
      </p:sp>
      <p:pic>
        <p:nvPicPr>
          <p:cNvPr id="5" name="Picture 4" descr="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735" y="1417638"/>
            <a:ext cx="2511110" cy="1883333"/>
          </a:xfrm>
          <a:prstGeom prst="rect">
            <a:avLst/>
          </a:prstGeom>
        </p:spPr>
      </p:pic>
      <p:pic>
        <p:nvPicPr>
          <p:cNvPr id="6" name="Picture 5" descr="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36" y="3488278"/>
            <a:ext cx="2509128" cy="1881846"/>
          </a:xfrm>
          <a:prstGeom prst="rect">
            <a:avLst/>
          </a:prstGeom>
        </p:spPr>
      </p:pic>
      <p:pic>
        <p:nvPicPr>
          <p:cNvPr id="7" name="Picture 6" descr="1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553" y="1215024"/>
            <a:ext cx="1999338" cy="2065432"/>
          </a:xfrm>
          <a:prstGeom prst="rect">
            <a:avLst/>
          </a:prstGeom>
        </p:spPr>
      </p:pic>
      <p:pic>
        <p:nvPicPr>
          <p:cNvPr id="8" name="Picture 7" descr="9.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4645" y="1417638"/>
            <a:ext cx="1289446" cy="1936105"/>
          </a:xfrm>
          <a:prstGeom prst="rect">
            <a:avLst/>
          </a:prstGeom>
        </p:spPr>
      </p:pic>
      <p:pic>
        <p:nvPicPr>
          <p:cNvPr id="9" name="Picture 8" descr="6.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1805" y="3488278"/>
            <a:ext cx="1860676" cy="1395507"/>
          </a:xfrm>
          <a:prstGeom prst="rect">
            <a:avLst/>
          </a:prstGeom>
        </p:spPr>
      </p:pic>
      <p:pic>
        <p:nvPicPr>
          <p:cNvPr id="10" name="Picture 9" descr="2.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4645" y="3549476"/>
            <a:ext cx="2481010" cy="1652353"/>
          </a:xfrm>
          <a:prstGeom prst="rect">
            <a:avLst/>
          </a:prstGeom>
        </p:spPr>
      </p:pic>
    </p:spTree>
    <p:extLst>
      <p:ext uri="{BB962C8B-B14F-4D97-AF65-F5344CB8AC3E}">
        <p14:creationId xmlns:p14="http://schemas.microsoft.com/office/powerpoint/2010/main" val="90558335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Qualitative results</a:t>
            </a:r>
            <a:endParaRPr lang="en-US" dirty="0"/>
          </a:p>
        </p:txBody>
      </p:sp>
      <p:pic>
        <p:nvPicPr>
          <p:cNvPr id="4" name="Picture 3" descr="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213765"/>
            <a:ext cx="2842461" cy="2131846"/>
          </a:xfrm>
          <a:prstGeom prst="rect">
            <a:avLst/>
          </a:prstGeom>
        </p:spPr>
      </p:pic>
      <p:pic>
        <p:nvPicPr>
          <p:cNvPr id="5" name="Picture 4" descr="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134" y="3911456"/>
            <a:ext cx="2101484" cy="2653389"/>
          </a:xfrm>
          <a:prstGeom prst="rect">
            <a:avLst/>
          </a:prstGeom>
        </p:spPr>
      </p:pic>
      <p:pic>
        <p:nvPicPr>
          <p:cNvPr id="6" name="Picture 5" descr="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37" y="1460334"/>
            <a:ext cx="3106015" cy="1944365"/>
          </a:xfrm>
          <a:prstGeom prst="rect">
            <a:avLst/>
          </a:prstGeom>
        </p:spPr>
      </p:pic>
      <p:pic>
        <p:nvPicPr>
          <p:cNvPr id="7" name="Picture 6" descr="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5241" y="4213765"/>
            <a:ext cx="2907182" cy="1773381"/>
          </a:xfrm>
          <a:prstGeom prst="rect">
            <a:avLst/>
          </a:prstGeom>
        </p:spPr>
      </p:pic>
      <p:pic>
        <p:nvPicPr>
          <p:cNvPr id="8" name="Picture 7" descr="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9559" y="1460334"/>
            <a:ext cx="3175000" cy="2089150"/>
          </a:xfrm>
          <a:prstGeom prst="rect">
            <a:avLst/>
          </a:prstGeom>
        </p:spPr>
      </p:pic>
    </p:spTree>
    <p:extLst>
      <p:ext uri="{BB962C8B-B14F-4D97-AF65-F5344CB8AC3E}">
        <p14:creationId xmlns:p14="http://schemas.microsoft.com/office/powerpoint/2010/main" val="41830943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24924" y="16937"/>
            <a:ext cx="8432800" cy="1200329"/>
          </a:xfrm>
          <a:prstGeom prst="rect">
            <a:avLst/>
          </a:prstGeom>
          <a:noFill/>
        </p:spPr>
        <p:txBody>
          <a:bodyPr wrap="square" rtlCol="0">
            <a:spAutoFit/>
          </a:bodyPr>
          <a:lstStyle/>
          <a:p>
            <a:pPr algn="ctr"/>
            <a:r>
              <a:rPr lang="en-US" sz="3600" dirty="0" smtClean="0"/>
              <a:t>Simultaneous Detection, Segmentation and Part Labeling</a:t>
            </a:r>
            <a:endParaRPr lang="en-US" sz="3600" dirty="0"/>
          </a:p>
        </p:txBody>
      </p:sp>
      <p:grpSp>
        <p:nvGrpSpPr>
          <p:cNvPr id="12" name="Group 11"/>
          <p:cNvGrpSpPr>
            <a:grpSpLocks noChangeAspect="1"/>
          </p:cNvGrpSpPr>
          <p:nvPr/>
        </p:nvGrpSpPr>
        <p:grpSpPr>
          <a:xfrm>
            <a:off x="1388539" y="2059918"/>
            <a:ext cx="6339837" cy="4629565"/>
            <a:chOff x="812804" y="1054104"/>
            <a:chExt cx="7924796" cy="5786956"/>
          </a:xfrm>
        </p:grpSpPr>
        <p:pic>
          <p:nvPicPr>
            <p:cNvPr id="2" name="Picture 1" descr="2008_003461_part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6266" y="1071028"/>
              <a:ext cx="3471334" cy="2603500"/>
            </a:xfrm>
            <a:prstGeom prst="rect">
              <a:avLst/>
            </a:prstGeom>
          </p:spPr>
        </p:pic>
        <p:pic>
          <p:nvPicPr>
            <p:cNvPr id="3" name="Picture 2" descr="2008_003461_part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4" y="1104894"/>
              <a:ext cx="3471334" cy="2603500"/>
            </a:xfrm>
            <a:prstGeom prst="rect">
              <a:avLst/>
            </a:prstGeom>
          </p:spPr>
        </p:pic>
        <p:pic>
          <p:nvPicPr>
            <p:cNvPr id="4" name="Picture 3" descr="2008_003461_part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6266" y="4203693"/>
              <a:ext cx="3471334" cy="2603501"/>
            </a:xfrm>
            <a:prstGeom prst="rect">
              <a:avLst/>
            </a:prstGeom>
          </p:spPr>
        </p:pic>
        <p:pic>
          <p:nvPicPr>
            <p:cNvPr id="5" name="Picture 4" descr="2008_003461_part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805" y="4237559"/>
              <a:ext cx="3471334" cy="2603501"/>
            </a:xfrm>
            <a:prstGeom prst="rect">
              <a:avLst/>
            </a:prstGeom>
          </p:spPr>
        </p:pic>
        <p:sp>
          <p:nvSpPr>
            <p:cNvPr id="8" name="Rectangle 7"/>
            <p:cNvSpPr/>
            <p:nvPr/>
          </p:nvSpPr>
          <p:spPr>
            <a:xfrm>
              <a:off x="829723" y="1087970"/>
              <a:ext cx="1295406" cy="304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horse 1</a:t>
              </a:r>
              <a:endParaRPr lang="en-US" dirty="0">
                <a:solidFill>
                  <a:srgbClr val="000000"/>
                </a:solidFill>
              </a:endParaRPr>
            </a:p>
          </p:txBody>
        </p:sp>
        <p:sp>
          <p:nvSpPr>
            <p:cNvPr id="9" name="Rectangle 8"/>
            <p:cNvSpPr/>
            <p:nvPr/>
          </p:nvSpPr>
          <p:spPr>
            <a:xfrm>
              <a:off x="829724" y="4224865"/>
              <a:ext cx="1295405" cy="47731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person 1</a:t>
              </a:r>
              <a:endParaRPr lang="en-US" dirty="0">
                <a:solidFill>
                  <a:srgbClr val="000000"/>
                </a:solidFill>
              </a:endParaRPr>
            </a:p>
          </p:txBody>
        </p:sp>
        <p:sp>
          <p:nvSpPr>
            <p:cNvPr id="10" name="Rectangle 9"/>
            <p:cNvSpPr/>
            <p:nvPr/>
          </p:nvSpPr>
          <p:spPr>
            <a:xfrm>
              <a:off x="5283191" y="4199471"/>
              <a:ext cx="1308104" cy="50270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person 2</a:t>
              </a:r>
              <a:endParaRPr lang="en-US" dirty="0">
                <a:solidFill>
                  <a:srgbClr val="000000"/>
                </a:solidFill>
              </a:endParaRPr>
            </a:p>
          </p:txBody>
        </p:sp>
        <p:sp>
          <p:nvSpPr>
            <p:cNvPr id="11" name="Rectangle 10"/>
            <p:cNvSpPr/>
            <p:nvPr/>
          </p:nvSpPr>
          <p:spPr>
            <a:xfrm>
              <a:off x="5300125" y="1054104"/>
              <a:ext cx="1291170" cy="304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horse 2</a:t>
              </a:r>
              <a:endParaRPr lang="en-US" dirty="0">
                <a:solidFill>
                  <a:srgbClr val="000000"/>
                </a:solidFill>
              </a:endParaRPr>
            </a:p>
          </p:txBody>
        </p:sp>
      </p:grpSp>
      <p:sp>
        <p:nvSpPr>
          <p:cNvPr id="13" name="TextBox 12"/>
          <p:cNvSpPr txBox="1"/>
          <p:nvPr/>
        </p:nvSpPr>
        <p:spPr>
          <a:xfrm>
            <a:off x="406407" y="1152734"/>
            <a:ext cx="8619067" cy="830997"/>
          </a:xfrm>
          <a:prstGeom prst="rect">
            <a:avLst/>
          </a:prstGeom>
          <a:noFill/>
        </p:spPr>
        <p:txBody>
          <a:bodyPr wrap="square" rtlCol="0">
            <a:spAutoFit/>
          </a:bodyPr>
          <a:lstStyle/>
          <a:p>
            <a:pPr algn="ctr"/>
            <a:r>
              <a:rPr lang="en-US" sz="2400" i="1" dirty="0" smtClean="0"/>
              <a:t>Detect and </a:t>
            </a:r>
            <a:r>
              <a:rPr lang="en-US" sz="2400" i="1" dirty="0" smtClean="0">
                <a:solidFill>
                  <a:srgbClr val="BE0000"/>
                </a:solidFill>
              </a:rPr>
              <a:t>segment</a:t>
            </a:r>
            <a:r>
              <a:rPr lang="en-US" sz="2400" i="1" dirty="0" smtClean="0"/>
              <a:t> every </a:t>
            </a:r>
            <a:r>
              <a:rPr lang="en-US" sz="2400" i="1" dirty="0" smtClean="0">
                <a:solidFill>
                  <a:srgbClr val="BE0000"/>
                </a:solidFill>
              </a:rPr>
              <a:t>instance</a:t>
            </a:r>
            <a:r>
              <a:rPr lang="en-US" sz="2400" i="1" dirty="0" smtClean="0"/>
              <a:t> of the category in the image and </a:t>
            </a:r>
            <a:r>
              <a:rPr lang="en-US" sz="2400" i="1" dirty="0" smtClean="0">
                <a:solidFill>
                  <a:srgbClr val="BE0000"/>
                </a:solidFill>
              </a:rPr>
              <a:t>label its parts</a:t>
            </a:r>
            <a:endParaRPr lang="en-US" sz="2400" i="1" dirty="0">
              <a:solidFill>
                <a:srgbClr val="BE0000"/>
              </a:solidFill>
            </a:endParaRPr>
          </a:p>
        </p:txBody>
      </p:sp>
    </p:spTree>
    <p:extLst>
      <p:ext uri="{BB962C8B-B14F-4D97-AF65-F5344CB8AC3E}">
        <p14:creationId xmlns:p14="http://schemas.microsoft.com/office/powerpoint/2010/main" val="49559714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modes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33" y="1232597"/>
            <a:ext cx="2912534" cy="1910622"/>
          </a:xfrm>
          <a:prstGeom prst="rect">
            <a:avLst/>
          </a:prstGeom>
        </p:spPr>
      </p:pic>
      <p:sp>
        <p:nvSpPr>
          <p:cNvPr id="5" name="TextBox 4"/>
          <p:cNvSpPr txBox="1"/>
          <p:nvPr/>
        </p:nvSpPr>
        <p:spPr>
          <a:xfrm>
            <a:off x="0" y="3143219"/>
            <a:ext cx="3386666" cy="369332"/>
          </a:xfrm>
          <a:prstGeom prst="rect">
            <a:avLst/>
          </a:prstGeom>
          <a:noFill/>
        </p:spPr>
        <p:txBody>
          <a:bodyPr wrap="square" rtlCol="0">
            <a:spAutoFit/>
          </a:bodyPr>
          <a:lstStyle/>
          <a:p>
            <a:pPr algn="ctr"/>
            <a:r>
              <a:rPr lang="en-US" dirty="0" smtClean="0"/>
              <a:t>Multiple objects</a:t>
            </a:r>
            <a:endParaRPr lang="en-US" dirty="0"/>
          </a:p>
        </p:txBody>
      </p:sp>
      <p:pic>
        <p:nvPicPr>
          <p:cNvPr id="6" name="Picture 5" descr="38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163" y="1417638"/>
            <a:ext cx="2246970" cy="1842515"/>
          </a:xfrm>
          <a:prstGeom prst="rect">
            <a:avLst/>
          </a:prstGeom>
        </p:spPr>
      </p:pic>
      <p:sp>
        <p:nvSpPr>
          <p:cNvPr id="7" name="TextBox 6"/>
          <p:cNvSpPr txBox="1"/>
          <p:nvPr/>
        </p:nvSpPr>
        <p:spPr>
          <a:xfrm>
            <a:off x="5017430" y="3260153"/>
            <a:ext cx="3381504" cy="369332"/>
          </a:xfrm>
          <a:prstGeom prst="rect">
            <a:avLst/>
          </a:prstGeom>
          <a:noFill/>
        </p:spPr>
        <p:txBody>
          <a:bodyPr wrap="square" rtlCol="0">
            <a:spAutoFit/>
          </a:bodyPr>
          <a:lstStyle/>
          <a:p>
            <a:pPr algn="ctr"/>
            <a:r>
              <a:rPr lang="en-US" dirty="0" smtClean="0"/>
              <a:t>Non-prototypical poses</a:t>
            </a:r>
            <a:endParaRPr lang="en-US" dirty="0"/>
          </a:p>
        </p:txBody>
      </p:sp>
      <p:pic>
        <p:nvPicPr>
          <p:cNvPr id="8" name="Picture 7" descr="1664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700" y="3640670"/>
            <a:ext cx="1955800" cy="2607733"/>
          </a:xfrm>
          <a:prstGeom prst="rect">
            <a:avLst/>
          </a:prstGeom>
        </p:spPr>
      </p:pic>
      <p:sp>
        <p:nvSpPr>
          <p:cNvPr id="11" name="TextBox 10"/>
          <p:cNvSpPr txBox="1"/>
          <p:nvPr/>
        </p:nvSpPr>
        <p:spPr>
          <a:xfrm>
            <a:off x="2806700" y="6248403"/>
            <a:ext cx="1955800" cy="369332"/>
          </a:xfrm>
          <a:prstGeom prst="rect">
            <a:avLst/>
          </a:prstGeom>
          <a:noFill/>
        </p:spPr>
        <p:txBody>
          <a:bodyPr wrap="square" rtlCol="0">
            <a:spAutoFit/>
          </a:bodyPr>
          <a:lstStyle/>
          <a:p>
            <a:pPr algn="ctr"/>
            <a:r>
              <a:rPr lang="en-US" dirty="0" smtClean="0"/>
              <a:t>Occlusion</a:t>
            </a:r>
            <a:endParaRPr lang="en-US" dirty="0"/>
          </a:p>
        </p:txBody>
      </p:sp>
    </p:spTree>
    <p:extLst>
      <p:ext uri="{BB962C8B-B14F-4D97-AF65-F5344CB8AC3E}">
        <p14:creationId xmlns:p14="http://schemas.microsoft.com/office/powerpoint/2010/main" val="311369322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SDS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2444975"/>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136663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Labeling</a:t>
            </a:r>
            <a:endParaRPr lang="en-US" dirty="0"/>
          </a:p>
        </p:txBody>
      </p:sp>
      <p:sp>
        <p:nvSpPr>
          <p:cNvPr id="3" name="Content Placeholder 2"/>
          <p:cNvSpPr>
            <a:spLocks noGrp="1"/>
          </p:cNvSpPr>
          <p:nvPr>
            <p:ph idx="1"/>
          </p:nvPr>
        </p:nvSpPr>
        <p:spPr/>
        <p:txBody>
          <a:bodyPr/>
          <a:lstStyle/>
          <a:p>
            <a:r>
              <a:rPr lang="en-US" dirty="0" smtClean="0"/>
              <a:t>Same (</a:t>
            </a:r>
            <a:r>
              <a:rPr lang="en-US" dirty="0" err="1" smtClean="0"/>
              <a:t>hypercolumn</a:t>
            </a:r>
            <a:r>
              <a:rPr lang="en-US" dirty="0" smtClean="0"/>
              <a:t>) features, different labels!</a:t>
            </a:r>
            <a:endParaRPr lang="en-US" dirty="0"/>
          </a:p>
        </p:txBody>
      </p:sp>
      <p:pic>
        <p:nvPicPr>
          <p:cNvPr id="5" name="Picture 4" descr="5_hy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382" y="2586566"/>
            <a:ext cx="1934633" cy="2497435"/>
          </a:xfrm>
          <a:prstGeom prst="rect">
            <a:avLst/>
          </a:prstGeom>
        </p:spPr>
      </p:pic>
      <p:pic>
        <p:nvPicPr>
          <p:cNvPr id="6" name="Picture 5" descr="6_hy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134" y="2951163"/>
            <a:ext cx="1818331" cy="3589867"/>
          </a:xfrm>
          <a:prstGeom prst="rect">
            <a:avLst/>
          </a:prstGeom>
        </p:spPr>
      </p:pic>
      <p:pic>
        <p:nvPicPr>
          <p:cNvPr id="7" name="Picture 6" descr="7_hyp.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896" y="3154363"/>
            <a:ext cx="2194337" cy="3386667"/>
          </a:xfrm>
          <a:prstGeom prst="rect">
            <a:avLst/>
          </a:prstGeom>
        </p:spPr>
      </p:pic>
    </p:spTree>
    <p:extLst>
      <p:ext uri="{BB962C8B-B14F-4D97-AF65-F5344CB8AC3E}">
        <p14:creationId xmlns:p14="http://schemas.microsoft.com/office/powerpoint/2010/main" val="192752462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Labeling - Experiments</a:t>
            </a:r>
            <a:endParaRPr lang="en-US" dirty="0"/>
          </a:p>
        </p:txBody>
      </p:sp>
      <p:sp>
        <p:nvSpPr>
          <p:cNvPr id="3" name="Content Placeholder 2"/>
          <p:cNvSpPr>
            <a:spLocks noGrp="1"/>
          </p:cNvSpPr>
          <p:nvPr>
            <p:ph idx="1"/>
          </p:nvPr>
        </p:nvSpPr>
        <p:spPr>
          <a:xfrm>
            <a:off x="457200" y="1600200"/>
            <a:ext cx="8229600" cy="1888067"/>
          </a:xfrm>
        </p:spPr>
        <p:txBody>
          <a:bodyPr/>
          <a:lstStyle/>
          <a:p>
            <a:r>
              <a:rPr lang="en-US" dirty="0" smtClean="0"/>
              <a:t>Dataset: PASCAL Parts [1]</a:t>
            </a:r>
          </a:p>
          <a:p>
            <a:r>
              <a:rPr lang="en-US" dirty="0" smtClean="0"/>
              <a:t>Evaluation: Detection is correct if  #(correctly labeled pixels) / union &gt; threshold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91924936"/>
              </p:ext>
            </p:extLst>
          </p:nvPr>
        </p:nvGraphicFramePr>
        <p:xfrm>
          <a:off x="186265" y="3716866"/>
          <a:ext cx="8890000" cy="2103120"/>
        </p:xfrm>
        <a:graphic>
          <a:graphicData uri="http://schemas.openxmlformats.org/drawingml/2006/table">
            <a:tbl>
              <a:tblPr firstRow="1" bandRow="1">
                <a:tableStyleId>{2D5ABB26-0587-4C30-8999-92F81FD0307C}</a:tableStyleId>
              </a:tblPr>
              <a:tblGrid>
                <a:gridCol w="1111250"/>
                <a:gridCol w="1111250"/>
                <a:gridCol w="1111250"/>
                <a:gridCol w="1111250"/>
                <a:gridCol w="1111250"/>
                <a:gridCol w="1111250"/>
                <a:gridCol w="1111250"/>
                <a:gridCol w="1111250"/>
              </a:tblGrid>
              <a:tr h="370840">
                <a:tc>
                  <a:txBody>
                    <a:bodyPr/>
                    <a:lstStyle/>
                    <a:p>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t>Bird</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t>Cat</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t>Cow</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t>Dog</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t>Horse</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t>Person</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2400" dirty="0" smtClean="0"/>
                        <a:t>Sheep</a:t>
                      </a:r>
                      <a:endParaRPr lang="en-US" sz="2400"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sz="2400" dirty="0" smtClean="0"/>
                        <a:t>Layer</a:t>
                      </a:r>
                      <a:r>
                        <a:rPr lang="en-US" sz="2400" baseline="0" dirty="0" smtClean="0"/>
                        <a:t> </a:t>
                      </a:r>
                      <a:r>
                        <a:rPr lang="en-US" sz="2400" dirty="0" smtClean="0"/>
                        <a:t>7</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b="1" dirty="0" smtClean="0"/>
                        <a:t>15.4</a:t>
                      </a:r>
                      <a:endParaRPr lang="en-US" sz="2400" b="1" dirty="0"/>
                    </a:p>
                  </a:txBody>
                  <a:tcPr>
                    <a:lnT w="12700" cap="flat" cmpd="sng" algn="ctr">
                      <a:solidFill>
                        <a:scrgbClr r="0" g="0" b="0"/>
                      </a:solidFill>
                      <a:prstDash val="solid"/>
                      <a:round/>
                      <a:headEnd type="none" w="med" len="med"/>
                      <a:tailEnd type="none" w="med" len="med"/>
                    </a:lnT>
                  </a:tcPr>
                </a:tc>
                <a:tc>
                  <a:txBody>
                    <a:bodyPr/>
                    <a:lstStyle/>
                    <a:p>
                      <a:r>
                        <a:rPr lang="en-US" sz="2400" dirty="0" smtClean="0"/>
                        <a:t>19.2</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14.5</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8.5</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16.6</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21.9</a:t>
                      </a:r>
                      <a:endParaRPr lang="en-US" sz="2400" dirty="0"/>
                    </a:p>
                  </a:txBody>
                  <a:tcPr>
                    <a:lnT w="12700" cap="flat" cmpd="sng" algn="ctr">
                      <a:solidFill>
                        <a:scrgbClr r="0" g="0" b="0"/>
                      </a:solidFill>
                      <a:prstDash val="solid"/>
                      <a:round/>
                      <a:headEnd type="none" w="med" len="med"/>
                      <a:tailEnd type="none" w="med" len="med"/>
                    </a:lnT>
                  </a:tcPr>
                </a:tc>
                <a:tc>
                  <a:txBody>
                    <a:bodyPr/>
                    <a:lstStyle/>
                    <a:p>
                      <a:r>
                        <a:rPr lang="en-US" sz="2400" dirty="0" smtClean="0"/>
                        <a:t>38.9</a:t>
                      </a:r>
                      <a:endParaRPr lang="en-US" sz="2400" dirty="0"/>
                    </a:p>
                  </a:txBody>
                  <a:tcPr>
                    <a:lnT w="12700" cap="flat" cmpd="sng" algn="ctr">
                      <a:solidFill>
                        <a:scrgbClr r="0" g="0" b="0"/>
                      </a:solidFill>
                      <a:prstDash val="solid"/>
                      <a:round/>
                      <a:headEnd type="none" w="med" len="med"/>
                      <a:tailEnd type="none" w="med" len="med"/>
                    </a:lnT>
                  </a:tcPr>
                </a:tc>
              </a:tr>
              <a:tr h="370840">
                <a:tc>
                  <a:txBody>
                    <a:bodyPr/>
                    <a:lstStyle/>
                    <a:p>
                      <a:r>
                        <a:rPr lang="en-US" sz="2400" dirty="0" smtClean="0"/>
                        <a:t>Layers 7, 4 and 2</a:t>
                      </a:r>
                      <a:endParaRPr lang="en-US" sz="2400" dirty="0"/>
                    </a:p>
                  </a:txBody>
                  <a:tcPr>
                    <a:lnB w="12700" cap="flat" cmpd="sng" algn="ctr">
                      <a:solidFill>
                        <a:scrgbClr r="0" g="0" b="0"/>
                      </a:solidFill>
                      <a:prstDash val="solid"/>
                      <a:round/>
                      <a:headEnd type="none" w="med" len="med"/>
                      <a:tailEnd type="none" w="med" len="med"/>
                    </a:lnB>
                  </a:tcPr>
                </a:tc>
                <a:tc>
                  <a:txBody>
                    <a:bodyPr/>
                    <a:lstStyle/>
                    <a:p>
                      <a:endParaRPr lang="en-US" sz="2400" dirty="0" smtClean="0"/>
                    </a:p>
                    <a:p>
                      <a:r>
                        <a:rPr lang="en-US" sz="2400" dirty="0" smtClean="0"/>
                        <a:t>14.2</a:t>
                      </a:r>
                      <a:endParaRPr lang="en-US" sz="2400" dirty="0"/>
                    </a:p>
                  </a:txBody>
                  <a:tcPr>
                    <a:lnB w="12700" cap="flat" cmpd="sng" algn="ctr">
                      <a:solidFill>
                        <a:scrgbClr r="0" g="0" b="0"/>
                      </a:solidFill>
                      <a:prstDash val="solid"/>
                      <a:round/>
                      <a:headEnd type="none" w="med" len="med"/>
                      <a:tailEnd type="none" w="med" len="med"/>
                    </a:lnB>
                  </a:tcPr>
                </a:tc>
                <a:tc>
                  <a:txBody>
                    <a:bodyPr/>
                    <a:lstStyle/>
                    <a:p>
                      <a:endParaRPr lang="en-US" sz="2400" b="1" dirty="0" smtClean="0"/>
                    </a:p>
                    <a:p>
                      <a:r>
                        <a:rPr lang="en-US" sz="2400" b="1" dirty="0" smtClean="0"/>
                        <a:t>30.3</a:t>
                      </a:r>
                      <a:endParaRPr lang="en-US" sz="2400" b="1" dirty="0"/>
                    </a:p>
                  </a:txBody>
                  <a:tcPr>
                    <a:lnB w="12700" cap="flat" cmpd="sng" algn="ctr">
                      <a:solidFill>
                        <a:scrgbClr r="0" g="0" b="0"/>
                      </a:solidFill>
                      <a:prstDash val="solid"/>
                      <a:round/>
                      <a:headEnd type="none" w="med" len="med"/>
                      <a:tailEnd type="none" w="med" len="med"/>
                    </a:lnB>
                  </a:tcPr>
                </a:tc>
                <a:tc>
                  <a:txBody>
                    <a:bodyPr/>
                    <a:lstStyle/>
                    <a:p>
                      <a:endParaRPr lang="en-US" sz="2400" b="1" dirty="0" smtClean="0"/>
                    </a:p>
                    <a:p>
                      <a:r>
                        <a:rPr lang="en-US" sz="2400" b="1" dirty="0" smtClean="0"/>
                        <a:t>21.5</a:t>
                      </a:r>
                      <a:endParaRPr lang="en-US" sz="2400" b="1" dirty="0"/>
                    </a:p>
                  </a:txBody>
                  <a:tcPr>
                    <a:lnB w="12700" cap="flat" cmpd="sng" algn="ctr">
                      <a:solidFill>
                        <a:scrgbClr r="0" g="0" b="0"/>
                      </a:solidFill>
                      <a:prstDash val="solid"/>
                      <a:round/>
                      <a:headEnd type="none" w="med" len="med"/>
                      <a:tailEnd type="none" w="med" len="med"/>
                    </a:lnB>
                  </a:tcPr>
                </a:tc>
                <a:tc>
                  <a:txBody>
                    <a:bodyPr/>
                    <a:lstStyle/>
                    <a:p>
                      <a:endParaRPr lang="en-US" sz="2400" b="1" dirty="0" smtClean="0"/>
                    </a:p>
                    <a:p>
                      <a:r>
                        <a:rPr lang="en-US" sz="2400" b="1" dirty="0" smtClean="0"/>
                        <a:t>14.2</a:t>
                      </a:r>
                      <a:endParaRPr lang="en-US" sz="2400" b="1" dirty="0"/>
                    </a:p>
                  </a:txBody>
                  <a:tcPr>
                    <a:lnB w="12700" cap="flat" cmpd="sng" algn="ctr">
                      <a:solidFill>
                        <a:scrgbClr r="0" g="0" b="0"/>
                      </a:solidFill>
                      <a:prstDash val="solid"/>
                      <a:round/>
                      <a:headEnd type="none" w="med" len="med"/>
                      <a:tailEnd type="none" w="med" len="med"/>
                    </a:lnB>
                  </a:tcPr>
                </a:tc>
                <a:tc>
                  <a:txBody>
                    <a:bodyPr/>
                    <a:lstStyle/>
                    <a:p>
                      <a:endParaRPr lang="en-US" sz="2400" b="1" dirty="0" smtClean="0"/>
                    </a:p>
                    <a:p>
                      <a:r>
                        <a:rPr lang="en-US" sz="2400" b="1" dirty="0" smtClean="0"/>
                        <a:t>27.8</a:t>
                      </a:r>
                      <a:endParaRPr lang="en-US" sz="2400" b="1" dirty="0"/>
                    </a:p>
                  </a:txBody>
                  <a:tcPr>
                    <a:lnB w="12700" cap="flat" cmpd="sng" algn="ctr">
                      <a:solidFill>
                        <a:scrgbClr r="0" g="0" b="0"/>
                      </a:solidFill>
                      <a:prstDash val="solid"/>
                      <a:round/>
                      <a:headEnd type="none" w="med" len="med"/>
                      <a:tailEnd type="none" w="med" len="med"/>
                    </a:lnB>
                  </a:tcPr>
                </a:tc>
                <a:tc>
                  <a:txBody>
                    <a:bodyPr/>
                    <a:lstStyle/>
                    <a:p>
                      <a:endParaRPr lang="en-US" sz="2400" b="1" dirty="0" smtClean="0"/>
                    </a:p>
                    <a:p>
                      <a:r>
                        <a:rPr lang="en-US" sz="2400" b="1" dirty="0" smtClean="0"/>
                        <a:t>28.5</a:t>
                      </a:r>
                      <a:endParaRPr lang="en-US" sz="2400" b="1" dirty="0"/>
                    </a:p>
                  </a:txBody>
                  <a:tcPr>
                    <a:lnB w="12700" cap="flat" cmpd="sng" algn="ctr">
                      <a:solidFill>
                        <a:scrgbClr r="0" g="0" b="0"/>
                      </a:solidFill>
                      <a:prstDash val="solid"/>
                      <a:round/>
                      <a:headEnd type="none" w="med" len="med"/>
                      <a:tailEnd type="none" w="med" len="med"/>
                    </a:lnB>
                  </a:tcPr>
                </a:tc>
                <a:tc>
                  <a:txBody>
                    <a:bodyPr/>
                    <a:lstStyle/>
                    <a:p>
                      <a:endParaRPr lang="en-US" sz="2400" b="1" dirty="0" smtClean="0"/>
                    </a:p>
                    <a:p>
                      <a:r>
                        <a:rPr lang="en-US" sz="2400" b="1" dirty="0" smtClean="0"/>
                        <a:t>44.9</a:t>
                      </a:r>
                      <a:endParaRPr lang="en-US" sz="2400" b="1" dirty="0"/>
                    </a:p>
                  </a:txBody>
                  <a:tcPr>
                    <a:lnB w="12700" cap="flat" cmpd="sng" algn="ctr">
                      <a:solidFill>
                        <a:scrgbClr r="0" g="0" b="0"/>
                      </a:solidFill>
                      <a:prstDash val="solid"/>
                      <a:round/>
                      <a:headEnd type="none" w="med" len="med"/>
                      <a:tailEnd type="none" w="med" len="med"/>
                    </a:lnB>
                  </a:tcPr>
                </a:tc>
              </a:tr>
            </a:tbl>
          </a:graphicData>
        </a:graphic>
      </p:graphicFrame>
      <p:sp>
        <p:nvSpPr>
          <p:cNvPr id="5" name="TextBox 4"/>
          <p:cNvSpPr txBox="1"/>
          <p:nvPr/>
        </p:nvSpPr>
        <p:spPr>
          <a:xfrm>
            <a:off x="0" y="6273224"/>
            <a:ext cx="9144000" cy="584776"/>
          </a:xfrm>
          <a:prstGeom prst="rect">
            <a:avLst/>
          </a:prstGeom>
          <a:noFill/>
        </p:spPr>
        <p:txBody>
          <a:bodyPr wrap="square" rtlCol="0">
            <a:spAutoFit/>
          </a:bodyPr>
          <a:lstStyle/>
          <a:p>
            <a:pPr marL="342900" indent="-342900">
              <a:buFont typeface="+mj-lt"/>
              <a:buAutoNum type="arabicPeriod"/>
            </a:pPr>
            <a:r>
              <a:rPr lang="en-US" sz="1600" dirty="0" smtClean="0"/>
              <a:t>X. Chen, R. </a:t>
            </a:r>
            <a:r>
              <a:rPr lang="en-US" sz="1600" dirty="0" err="1" smtClean="0"/>
              <a:t>Mottaghi</a:t>
            </a:r>
            <a:r>
              <a:rPr lang="en-US" sz="1600" dirty="0" smtClean="0"/>
              <a:t>, X. Liu, S. </a:t>
            </a:r>
            <a:r>
              <a:rPr lang="en-US" sz="1600" dirty="0" err="1" smtClean="0"/>
              <a:t>Fidler</a:t>
            </a:r>
            <a:r>
              <a:rPr lang="en-US" sz="1600" dirty="0" smtClean="0"/>
              <a:t>, R. </a:t>
            </a:r>
            <a:r>
              <a:rPr lang="en-US" sz="1600" dirty="0" err="1" smtClean="0"/>
              <a:t>Urtasun</a:t>
            </a:r>
            <a:r>
              <a:rPr lang="en-US" sz="1600" dirty="0"/>
              <a:t> </a:t>
            </a:r>
            <a:r>
              <a:rPr lang="en-US" sz="1600" dirty="0" smtClean="0"/>
              <a:t>and A. </a:t>
            </a:r>
            <a:r>
              <a:rPr lang="en-US" sz="1600" dirty="0" err="1" smtClean="0"/>
              <a:t>Yuille</a:t>
            </a:r>
            <a:r>
              <a:rPr lang="en-US" sz="1600" dirty="0" smtClean="0"/>
              <a:t>. </a:t>
            </a:r>
            <a:r>
              <a:rPr lang="en-US" sz="1600" dirty="0"/>
              <a:t>Detect What You Can: Detecting and Representing Objects using Holistic Models and Body Parts</a:t>
            </a:r>
            <a:r>
              <a:rPr lang="en-US" sz="1600" dirty="0" smtClean="0"/>
              <a:t> . CVPR 2014</a:t>
            </a:r>
            <a:endParaRPr lang="en-US" sz="1600" dirty="0"/>
          </a:p>
        </p:txBody>
      </p:sp>
    </p:spTree>
    <p:extLst>
      <p:ext uri="{BB962C8B-B14F-4D97-AF65-F5344CB8AC3E}">
        <p14:creationId xmlns:p14="http://schemas.microsoft.com/office/powerpoint/2010/main" val="301527266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modes</a:t>
            </a:r>
            <a:endParaRPr lang="en-US" dirty="0"/>
          </a:p>
        </p:txBody>
      </p:sp>
      <p:pic>
        <p:nvPicPr>
          <p:cNvPr id="4" name="Picture 3" descr="10_hy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17638"/>
            <a:ext cx="3015543" cy="2341562"/>
          </a:xfrm>
          <a:prstGeom prst="rect">
            <a:avLst/>
          </a:prstGeom>
        </p:spPr>
      </p:pic>
      <p:sp>
        <p:nvSpPr>
          <p:cNvPr id="5" name="TextBox 4"/>
          <p:cNvSpPr txBox="1"/>
          <p:nvPr/>
        </p:nvSpPr>
        <p:spPr>
          <a:xfrm>
            <a:off x="457200" y="3759200"/>
            <a:ext cx="3015543" cy="369332"/>
          </a:xfrm>
          <a:prstGeom prst="rect">
            <a:avLst/>
          </a:prstGeom>
          <a:noFill/>
        </p:spPr>
        <p:txBody>
          <a:bodyPr wrap="square" rtlCol="0">
            <a:spAutoFit/>
          </a:bodyPr>
          <a:lstStyle/>
          <a:p>
            <a:pPr algn="ctr"/>
            <a:r>
              <a:rPr lang="en-US" dirty="0" smtClean="0"/>
              <a:t>Disjointed parts</a:t>
            </a:r>
            <a:endParaRPr lang="en-US" dirty="0"/>
          </a:p>
        </p:txBody>
      </p:sp>
      <p:pic>
        <p:nvPicPr>
          <p:cNvPr id="6" name="Picture 5" descr="1_hy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3734" y="2382838"/>
            <a:ext cx="2711468" cy="3102484"/>
          </a:xfrm>
          <a:prstGeom prst="rect">
            <a:avLst/>
          </a:prstGeom>
        </p:spPr>
      </p:pic>
      <p:sp>
        <p:nvSpPr>
          <p:cNvPr id="7" name="TextBox 6"/>
          <p:cNvSpPr txBox="1"/>
          <p:nvPr/>
        </p:nvSpPr>
        <p:spPr>
          <a:xfrm>
            <a:off x="4893734" y="5485322"/>
            <a:ext cx="2711468" cy="369332"/>
          </a:xfrm>
          <a:prstGeom prst="rect">
            <a:avLst/>
          </a:prstGeom>
          <a:noFill/>
        </p:spPr>
        <p:txBody>
          <a:bodyPr wrap="square" rtlCol="0">
            <a:spAutoFit/>
          </a:bodyPr>
          <a:lstStyle/>
          <a:p>
            <a:pPr algn="ctr"/>
            <a:r>
              <a:rPr lang="en-US" dirty="0" smtClean="0"/>
              <a:t>Misclassification</a:t>
            </a:r>
            <a:endParaRPr lang="en-US" dirty="0"/>
          </a:p>
        </p:txBody>
      </p:sp>
      <p:pic>
        <p:nvPicPr>
          <p:cNvPr id="9" name="Picture 8" descr="7_hy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507" y="4435455"/>
            <a:ext cx="2855383" cy="2056610"/>
          </a:xfrm>
          <a:prstGeom prst="rect">
            <a:avLst/>
          </a:prstGeom>
        </p:spPr>
      </p:pic>
      <p:sp>
        <p:nvSpPr>
          <p:cNvPr id="10" name="TextBox 9"/>
          <p:cNvSpPr txBox="1"/>
          <p:nvPr/>
        </p:nvSpPr>
        <p:spPr>
          <a:xfrm>
            <a:off x="1061507" y="6492065"/>
            <a:ext cx="2855383" cy="365935"/>
          </a:xfrm>
          <a:prstGeom prst="rect">
            <a:avLst/>
          </a:prstGeom>
          <a:noFill/>
        </p:spPr>
        <p:txBody>
          <a:bodyPr wrap="square" rtlCol="0">
            <a:spAutoFit/>
          </a:bodyPr>
          <a:lstStyle/>
          <a:p>
            <a:pPr algn="ctr"/>
            <a:r>
              <a:rPr lang="en-US" dirty="0" smtClean="0"/>
              <a:t>Wrong figure/ground</a:t>
            </a:r>
            <a:endParaRPr lang="en-US" dirty="0"/>
          </a:p>
        </p:txBody>
      </p:sp>
    </p:spTree>
    <p:extLst>
      <p:ext uri="{BB962C8B-B14F-4D97-AF65-F5344CB8AC3E}">
        <p14:creationId xmlns:p14="http://schemas.microsoft.com/office/powerpoint/2010/main" val="344946879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A detection system that can</a:t>
            </a:r>
          </a:p>
          <a:p>
            <a:pPr lvl="1"/>
            <a:r>
              <a:rPr lang="en-US" dirty="0" smtClean="0"/>
              <a:t>Provide pixel accurate segmentations</a:t>
            </a:r>
          </a:p>
          <a:p>
            <a:pPr lvl="1"/>
            <a:r>
              <a:rPr lang="en-US" dirty="0" smtClean="0"/>
              <a:t>Provide part </a:t>
            </a:r>
            <a:r>
              <a:rPr lang="en-US" dirty="0" err="1" smtClean="0"/>
              <a:t>labelings</a:t>
            </a:r>
            <a:r>
              <a:rPr lang="en-US" dirty="0" smtClean="0"/>
              <a:t> and pose estimates</a:t>
            </a:r>
          </a:p>
          <a:p>
            <a:r>
              <a:rPr lang="en-US" dirty="0" smtClean="0"/>
              <a:t>A general framework for fine-grained localization using CNNs.</a:t>
            </a:r>
            <a:endParaRPr lang="en-US" dirty="0"/>
          </a:p>
        </p:txBody>
      </p:sp>
    </p:spTree>
    <p:extLst>
      <p:ext uri="{BB962C8B-B14F-4D97-AF65-F5344CB8AC3E}">
        <p14:creationId xmlns:p14="http://schemas.microsoft.com/office/powerpoint/2010/main" val="20225834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pPr marL="0" indent="0">
              <a:buNone/>
            </a:pPr>
            <a:r>
              <a:rPr lang="en-US" dirty="0" smtClean="0"/>
              <a:t>A detection system that can describe detected objects in excruciating detail</a:t>
            </a:r>
          </a:p>
          <a:p>
            <a:r>
              <a:rPr lang="en-US" dirty="0" smtClean="0"/>
              <a:t>Segmentation</a:t>
            </a:r>
          </a:p>
          <a:p>
            <a:r>
              <a:rPr lang="en-US" dirty="0" smtClean="0"/>
              <a:t>Parts</a:t>
            </a:r>
          </a:p>
          <a:p>
            <a:r>
              <a:rPr lang="en-US" dirty="0" smtClean="0"/>
              <a:t>Attributes</a:t>
            </a:r>
          </a:p>
          <a:p>
            <a:r>
              <a:rPr lang="en-US" dirty="0" smtClean="0"/>
              <a:t>3D models</a:t>
            </a:r>
          </a:p>
          <a:p>
            <a:pPr marL="0" indent="0">
              <a:buNone/>
            </a:pPr>
            <a:r>
              <a:rPr lang="en-US" dirty="0" smtClean="0"/>
              <a:t> … </a:t>
            </a:r>
          </a:p>
          <a:p>
            <a:endParaRPr lang="en-US" dirty="0"/>
          </a:p>
        </p:txBody>
      </p:sp>
    </p:spTree>
    <p:extLst>
      <p:ext uri="{BB962C8B-B14F-4D97-AF65-F5344CB8AC3E}">
        <p14:creationId xmlns:p14="http://schemas.microsoft.com/office/powerpoint/2010/main" val="326504870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Outline</a:t>
            </a:r>
            <a:endParaRPr lang="en-US" dirty="0"/>
          </a:p>
        </p:txBody>
      </p:sp>
      <p:sp>
        <p:nvSpPr>
          <p:cNvPr id="4" name="Content Placeholder 3"/>
          <p:cNvSpPr>
            <a:spLocks noGrp="1"/>
          </p:cNvSpPr>
          <p:nvPr>
            <p:ph idx="1"/>
          </p:nvPr>
        </p:nvSpPr>
        <p:spPr/>
        <p:txBody>
          <a:bodyPr>
            <a:normAutofit/>
          </a:bodyPr>
          <a:lstStyle/>
          <a:p>
            <a:r>
              <a:rPr lang="en-US" dirty="0" smtClean="0"/>
              <a:t>Define Simultaneous Detection and Segmentation (SDS) task and benchmark</a:t>
            </a:r>
          </a:p>
          <a:p>
            <a:r>
              <a:rPr lang="en-US" dirty="0" smtClean="0"/>
              <a:t>SDS by classifying object proposals</a:t>
            </a:r>
          </a:p>
          <a:p>
            <a:r>
              <a:rPr lang="en-US" dirty="0" smtClean="0"/>
              <a:t>SDS by predicting figure-ground masks</a:t>
            </a:r>
          </a:p>
          <a:p>
            <a:r>
              <a:rPr lang="en-US" dirty="0" smtClean="0"/>
              <a:t>Part labeling and pose estimation</a:t>
            </a:r>
          </a:p>
          <a:p>
            <a:r>
              <a:rPr lang="en-US" dirty="0" smtClean="0"/>
              <a:t>Future work and conclusion</a:t>
            </a:r>
          </a:p>
          <a:p>
            <a:endParaRPr lang="en-US" dirty="0" smtClean="0"/>
          </a:p>
        </p:txBody>
      </p:sp>
    </p:spTree>
    <p:extLst>
      <p:ext uri="{BB962C8B-B14F-4D97-AF65-F5344CB8AC3E}">
        <p14:creationId xmlns:p14="http://schemas.microsoft.com/office/powerpoint/2010/main" val="2128285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Papers</a:t>
            </a:r>
            <a:endParaRPr lang="en-US" dirty="0"/>
          </a:p>
        </p:txBody>
      </p:sp>
      <p:sp>
        <p:nvSpPr>
          <p:cNvPr id="3" name="Content Placeholder 2"/>
          <p:cNvSpPr>
            <a:spLocks noGrp="1"/>
          </p:cNvSpPr>
          <p:nvPr>
            <p:ph idx="1"/>
          </p:nvPr>
        </p:nvSpPr>
        <p:spPr/>
        <p:txBody>
          <a:bodyPr/>
          <a:lstStyle/>
          <a:p>
            <a:pPr lvl="1"/>
            <a:r>
              <a:rPr lang="en-US" sz="2200" dirty="0"/>
              <a:t>B. </a:t>
            </a:r>
            <a:r>
              <a:rPr lang="en-US" sz="2200" dirty="0" err="1"/>
              <a:t>Hariharan</a:t>
            </a:r>
            <a:r>
              <a:rPr lang="en-US" sz="2200" dirty="0"/>
              <a:t>, P. </a:t>
            </a:r>
            <a:r>
              <a:rPr lang="en-US" sz="2200" dirty="0" err="1"/>
              <a:t>Arbeláez</a:t>
            </a:r>
            <a:r>
              <a:rPr lang="en-US" sz="2200" dirty="0"/>
              <a:t>, R. </a:t>
            </a:r>
            <a:r>
              <a:rPr lang="en-US" sz="2200" dirty="0" err="1"/>
              <a:t>Girshick</a:t>
            </a:r>
            <a:r>
              <a:rPr lang="en-US" sz="2200" dirty="0"/>
              <a:t> and J. Malik. Simultaneous Detection and Segmentation. ECCV 2014</a:t>
            </a:r>
          </a:p>
          <a:p>
            <a:pPr marL="457200" lvl="1" indent="0">
              <a:buNone/>
            </a:pPr>
            <a:endParaRPr lang="en-US" sz="2200" dirty="0" smtClean="0"/>
          </a:p>
          <a:p>
            <a:pPr lvl="1"/>
            <a:r>
              <a:rPr lang="en-US" sz="2200" dirty="0" smtClean="0"/>
              <a:t>B. </a:t>
            </a:r>
            <a:r>
              <a:rPr lang="en-US" sz="2200" dirty="0" err="1" smtClean="0"/>
              <a:t>Hariharan</a:t>
            </a:r>
            <a:r>
              <a:rPr lang="en-US" sz="2200" dirty="0" smtClean="0"/>
              <a:t>, P. </a:t>
            </a:r>
            <a:r>
              <a:rPr lang="en-US" sz="2200" dirty="0" err="1" smtClean="0"/>
              <a:t>Arbeláez</a:t>
            </a:r>
            <a:r>
              <a:rPr lang="en-US" sz="2200" dirty="0" smtClean="0"/>
              <a:t>, R. </a:t>
            </a:r>
            <a:r>
              <a:rPr lang="en-US" sz="2200" dirty="0" err="1" smtClean="0"/>
              <a:t>Girshick</a:t>
            </a:r>
            <a:r>
              <a:rPr lang="en-US" sz="2200" dirty="0" smtClean="0"/>
              <a:t> and J. Malik. </a:t>
            </a:r>
            <a:r>
              <a:rPr lang="en-US" sz="2200" dirty="0" err="1" smtClean="0"/>
              <a:t>Hypercolumns</a:t>
            </a:r>
            <a:r>
              <a:rPr lang="en-US" sz="2200" dirty="0" smtClean="0"/>
              <a:t> for Object Segmentation and Fine-grained Localization.  CVPR 2015</a:t>
            </a:r>
          </a:p>
          <a:p>
            <a:pPr marL="457200" lvl="1" indent="0">
              <a:buNone/>
            </a:pPr>
            <a:endParaRPr lang="en-US" sz="2200" dirty="0" smtClean="0"/>
          </a:p>
          <a:p>
            <a:pPr marL="0" indent="0">
              <a:buNone/>
            </a:pPr>
            <a:endParaRPr lang="en-US" dirty="0" smtClean="0"/>
          </a:p>
          <a:p>
            <a:endParaRPr lang="en-US" dirty="0"/>
          </a:p>
        </p:txBody>
      </p:sp>
    </p:spTree>
    <p:extLst>
      <p:ext uri="{BB962C8B-B14F-4D97-AF65-F5344CB8AC3E}">
        <p14:creationId xmlns:p14="http://schemas.microsoft.com/office/powerpoint/2010/main" val="82626017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0000"/>
        </a:solidFill>
        <a:ln>
          <a:solidFill>
            <a:srgbClr val="80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29136</TotalTime>
  <Words>6085</Words>
  <Application>Microsoft Macintosh PowerPoint</Application>
  <PresentationFormat>On-screen Show (4:3)</PresentationFormat>
  <Paragraphs>536</Paragraphs>
  <Slides>65</Slides>
  <Notes>37</Notes>
  <HiddenSlides>4</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Detection, Segmentation and Fine-grained Localization </vt:lpstr>
      <vt:lpstr>PowerPoint Presentation</vt:lpstr>
      <vt:lpstr>PowerPoint Presentation</vt:lpstr>
      <vt:lpstr>PowerPoint Presentation</vt:lpstr>
      <vt:lpstr>PowerPoint Presentation</vt:lpstr>
      <vt:lpstr>PowerPoint Presentation</vt:lpstr>
      <vt:lpstr>Goal</vt:lpstr>
      <vt:lpstr>Outline</vt:lpstr>
      <vt:lpstr>Papers</vt:lpstr>
      <vt:lpstr>SDS: Defining the task and benchmark</vt:lpstr>
      <vt:lpstr>Background:  Evaluating object detectors</vt:lpstr>
      <vt:lpstr>Background:  Evaluating object detectors</vt:lpstr>
      <vt:lpstr>Background:  Evaluating object detectors</vt:lpstr>
      <vt:lpstr>Evaluating segments</vt:lpstr>
      <vt:lpstr>Evaluation metric</vt:lpstr>
      <vt:lpstr>Evaluation metric</vt:lpstr>
      <vt:lpstr>Evaluating segments</vt:lpstr>
      <vt:lpstr>Region overlap vs Box overlap</vt:lpstr>
      <vt:lpstr>SDS by classifying bottom-up candidates</vt:lpstr>
      <vt:lpstr>Background : Bottom-up Object Proposals</vt:lpstr>
      <vt:lpstr>Background : CNN</vt:lpstr>
      <vt:lpstr>Background : R-CNN</vt:lpstr>
      <vt:lpstr>From boxes to segments  Step 1: Generate region proposals</vt:lpstr>
      <vt:lpstr>From boxes to segments Step 2: Score proposals</vt:lpstr>
      <vt:lpstr>From boxes to segments Step 2: Score proposals</vt:lpstr>
      <vt:lpstr>Network training</vt:lpstr>
      <vt:lpstr>Network training</vt:lpstr>
      <vt:lpstr>Network training</vt:lpstr>
      <vt:lpstr>Experiments</vt:lpstr>
      <vt:lpstr>Results</vt:lpstr>
      <vt:lpstr>Error modes</vt:lpstr>
      <vt:lpstr>SDS by top-down figure-ground prediction</vt:lpstr>
      <vt:lpstr>The need for top-down predictions</vt:lpstr>
      <vt:lpstr>Top-down figure-ground prediction</vt:lpstr>
      <vt:lpstr>CNNs for figure-ground</vt:lpstr>
      <vt:lpstr>PowerPoint Presentation</vt:lpstr>
      <vt:lpstr>PowerPoint Presentation</vt:lpstr>
      <vt:lpstr>Analogy with image pyramids</vt:lpstr>
      <vt:lpstr>Analogy with image pyramids</vt:lpstr>
      <vt:lpstr>Analogy with image pyramids</vt:lpstr>
      <vt:lpstr>Hypercolumns</vt:lpstr>
      <vt:lpstr>Efficient pixel classification</vt:lpstr>
      <vt:lpstr>PowerPoint Presentation</vt:lpstr>
      <vt:lpstr>Using pixel location</vt:lpstr>
      <vt:lpstr>Using pixel location</vt:lpstr>
      <vt:lpstr>Representation as a neural network</vt:lpstr>
      <vt:lpstr>Using top-down predictions</vt:lpstr>
      <vt:lpstr>Refining proposals</vt:lpstr>
      <vt:lpstr>Refining proposals:  Using multiple layers</vt:lpstr>
      <vt:lpstr>Refining proposals:  Using multiple layers</vt:lpstr>
      <vt:lpstr>Refining proposals: Using location</vt:lpstr>
      <vt:lpstr>Refining proposals: Using location</vt:lpstr>
      <vt:lpstr>Refining proposals: Finetuning and bbox regression</vt:lpstr>
      <vt:lpstr>Segmenting bbox detections </vt:lpstr>
      <vt:lpstr>Segmenting bbox detections</vt:lpstr>
      <vt:lpstr>Segment + Rescore</vt:lpstr>
      <vt:lpstr>Segmenting bbox detections</vt:lpstr>
      <vt:lpstr>Qualitative results</vt:lpstr>
      <vt:lpstr>Qualitative results</vt:lpstr>
      <vt:lpstr>Error modes</vt:lpstr>
      <vt:lpstr>Summary of SDS</vt:lpstr>
      <vt:lpstr>Part Labeling</vt:lpstr>
      <vt:lpstr>Part Labeling - Experiments</vt:lpstr>
      <vt:lpstr>Error modes</vt:lpstr>
      <vt:lpstr>Conclusion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Beyond </dc:title>
  <dc:subject/>
  <dc:creator>Bharath</dc:creator>
  <cp:keywords/>
  <dc:description/>
  <cp:lastModifiedBy>Jitendra Malik</cp:lastModifiedBy>
  <cp:revision>241</cp:revision>
  <dcterms:created xsi:type="dcterms:W3CDTF">2015-01-30T01:00:54Z</dcterms:created>
  <dcterms:modified xsi:type="dcterms:W3CDTF">2015-04-16T05:57:49Z</dcterms:modified>
  <cp:category/>
</cp:coreProperties>
</file>